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427" r:id="rId4"/>
    <p:sldId id="494" r:id="rId5"/>
    <p:sldId id="453" r:id="rId6"/>
    <p:sldId id="492" r:id="rId7"/>
    <p:sldId id="493" r:id="rId8"/>
    <p:sldId id="464" r:id="rId9"/>
    <p:sldId id="454" r:id="rId10"/>
    <p:sldId id="457" r:id="rId11"/>
    <p:sldId id="463" r:id="rId12"/>
    <p:sldId id="480" r:id="rId13"/>
    <p:sldId id="481" r:id="rId14"/>
    <p:sldId id="458" r:id="rId15"/>
    <p:sldId id="497" r:id="rId16"/>
    <p:sldId id="498" r:id="rId17"/>
    <p:sldId id="460" r:id="rId18"/>
    <p:sldId id="461" r:id="rId19"/>
    <p:sldId id="475" r:id="rId20"/>
    <p:sldId id="477" r:id="rId21"/>
    <p:sldId id="462" r:id="rId22"/>
    <p:sldId id="465" r:id="rId23"/>
    <p:sldId id="466" r:id="rId24"/>
    <p:sldId id="467" r:id="rId25"/>
    <p:sldId id="468" r:id="rId26"/>
    <p:sldId id="470" r:id="rId27"/>
    <p:sldId id="471" r:id="rId28"/>
    <p:sldId id="472" r:id="rId29"/>
    <p:sldId id="474" r:id="rId30"/>
    <p:sldId id="476" r:id="rId31"/>
    <p:sldId id="484" r:id="rId32"/>
    <p:sldId id="482" r:id="rId33"/>
    <p:sldId id="485" r:id="rId34"/>
    <p:sldId id="486" r:id="rId35"/>
    <p:sldId id="487" r:id="rId36"/>
    <p:sldId id="499" r:id="rId37"/>
    <p:sldId id="488" r:id="rId38"/>
    <p:sldId id="489" r:id="rId39"/>
    <p:sldId id="500" r:id="rId40"/>
    <p:sldId id="490" r:id="rId41"/>
    <p:sldId id="491" r:id="rId42"/>
    <p:sldId id="501" r:id="rId43"/>
    <p:sldId id="4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242424"/>
    <a:srgbClr val="026FB8"/>
    <a:srgbClr val="009CDE"/>
    <a:srgbClr val="EEC100"/>
    <a:srgbClr val="FF3B3B"/>
    <a:srgbClr val="00B050"/>
    <a:srgbClr val="0880C4"/>
    <a:srgbClr val="FFB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2698" autoAdjust="0"/>
  </p:normalViewPr>
  <p:slideViewPr>
    <p:cSldViewPr snapToGrid="0">
      <p:cViewPr varScale="1">
        <p:scale>
          <a:sx n="107" d="100"/>
          <a:sy n="107" d="100"/>
        </p:scale>
        <p:origin x="7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rgbClr val="000849"/>
                </a:solidFill>
                <a:latin typeface="Atten New"/>
              </a:rPr>
              <a:t>Stage distribution</a:t>
            </a:r>
            <a:r>
              <a:rPr lang="en-US" sz="2800" b="1" baseline="0" dirty="0">
                <a:solidFill>
                  <a:srgbClr val="000849"/>
                </a:solidFill>
                <a:latin typeface="Atten New"/>
              </a:rPr>
              <a:t> of 36 cases</a:t>
            </a:r>
            <a:endParaRPr lang="en-US" sz="2800" b="1" dirty="0">
              <a:solidFill>
                <a:srgbClr val="000849"/>
              </a:solidFill>
              <a:latin typeface="Atten Ne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12700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5C-406E-AFE7-6A066D0BA17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5C-406E-AFE7-6A066D0BA17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5C-406E-AFE7-6A066D0BA17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5C-406E-AFE7-6A066D0BA175}"/>
              </c:ext>
            </c:extLst>
          </c:dPt>
          <c:dLbls>
            <c:dLbl>
              <c:idx val="0"/>
              <c:layout>
                <c:manualLayout>
                  <c:x val="-0.13753745356195263"/>
                  <c:y val="0.1091901956040626"/>
                </c:manualLayout>
              </c:layout>
              <c:tx>
                <c:rich>
                  <a:bodyPr/>
                  <a:lstStyle/>
                  <a:p>
                    <a:fld id="{FC7EDD6D-D22C-476F-B6C1-1E95F7C98449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F8BF1B02-C981-445E-87BD-F8B286BF082E}" type="PERCENTAGE">
                      <a:rPr lang="en-US" b="1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25C-406E-AFE7-6A066D0BA175}"/>
                </c:ext>
              </c:extLst>
            </c:dLbl>
            <c:dLbl>
              <c:idx val="1"/>
              <c:layout>
                <c:manualLayout>
                  <c:x val="-2.0373645363513923E-2"/>
                  <c:y val="-0.1516257936471784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C-406E-AFE7-6A066D0BA175}"/>
                </c:ext>
              </c:extLst>
            </c:dLbl>
            <c:dLbl>
              <c:idx val="2"/>
              <c:layout>
                <c:manualLayout>
                  <c:x val="0.13166394856395697"/>
                  <c:y val="1.47535623653073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5C-406E-AFE7-6A066D0BA175}"/>
                </c:ext>
              </c:extLst>
            </c:dLbl>
            <c:dLbl>
              <c:idx val="3"/>
              <c:layout>
                <c:manualLayout>
                  <c:x val="6.1511336818191778E-2"/>
                  <c:y val="0.1789860278094458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5C-406E-AFE7-6A066D0BA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tten New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30.5</c:v>
                </c:pt>
                <c:pt idx="2">
                  <c:v>25</c:v>
                </c:pt>
                <c:pt idx="3">
                  <c:v>11.1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5C-406E-AFE7-6A066D0BA17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rgbClr val="000849"/>
                </a:solidFill>
                <a:latin typeface="Atten New"/>
              </a:rPr>
              <a:t>33% stage I PDAC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76200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5C-406E-AFE7-6A066D0BA17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5C-406E-AFE7-6A066D0BA17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5C-406E-AFE7-6A066D0BA17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5C-406E-AFE7-6A066D0BA175}"/>
              </c:ext>
            </c:extLst>
          </c:dPt>
          <c:dLbls>
            <c:dLbl>
              <c:idx val="0"/>
              <c:layout>
                <c:manualLayout>
                  <c:x val="-0.13753745356195263"/>
                  <c:y val="0.1091901956040626"/>
                </c:manualLayout>
              </c:layout>
              <c:tx>
                <c:rich>
                  <a:bodyPr/>
                  <a:lstStyle/>
                  <a:p>
                    <a:fld id="{FC7EDD6D-D22C-476F-B6C1-1E95F7C98449}" type="CATEGORYNAME">
                      <a:rPr lang="en-US" sz="2400"/>
                      <a:pPr/>
                      <a:t>[CATEGORY NAME]</a:t>
                    </a:fld>
                    <a:r>
                      <a:rPr lang="en-US" sz="2400" baseline="0" dirty="0"/>
                      <a:t>
</a:t>
                    </a:r>
                    <a:fld id="{F8BF1B02-C981-445E-87BD-F8B286BF082E}" type="PERCENTAGE">
                      <a:rPr lang="en-US" sz="2400" b="1" baseline="0"/>
                      <a:pPr/>
                      <a:t>[PERCENTAGE]</a:t>
                    </a:fld>
                    <a:endParaRPr lang="en-US" sz="24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25C-406E-AFE7-6A066D0BA175}"/>
                </c:ext>
              </c:extLst>
            </c:dLbl>
            <c:dLbl>
              <c:idx val="1"/>
              <c:layout>
                <c:manualLayout>
                  <c:x val="-2.0373645363513923E-2"/>
                  <c:y val="-0.1516257936471784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C-406E-AFE7-6A066D0BA175}"/>
                </c:ext>
              </c:extLst>
            </c:dLbl>
            <c:dLbl>
              <c:idx val="2"/>
              <c:layout>
                <c:manualLayout>
                  <c:x val="0.13166394856395697"/>
                  <c:y val="1.47535623653073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5C-406E-AFE7-6A066D0BA175}"/>
                </c:ext>
              </c:extLst>
            </c:dLbl>
            <c:dLbl>
              <c:idx val="3"/>
              <c:layout>
                <c:manualLayout>
                  <c:x val="6.1511336818191778E-2"/>
                  <c:y val="0.1789860278094458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5C-406E-AFE7-6A066D0BA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tten New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30.5</c:v>
                </c:pt>
                <c:pt idx="2">
                  <c:v>25</c:v>
                </c:pt>
                <c:pt idx="3">
                  <c:v>11.1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5C-406E-AFE7-6A066D0BA17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rgbClr val="000849"/>
                </a:solidFill>
                <a:latin typeface="Atten New"/>
              </a:rPr>
              <a:t>33% stage I PDAC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76200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FE-4A26-872F-3B319270B68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FE-4A26-872F-3B319270B68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FE-4A26-872F-3B319270B68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FE-4A26-872F-3B319270B689}"/>
              </c:ext>
            </c:extLst>
          </c:dPt>
          <c:dLbls>
            <c:dLbl>
              <c:idx val="0"/>
              <c:layout>
                <c:manualLayout>
                  <c:x val="-0.13753745356195263"/>
                  <c:y val="0.1091901956040626"/>
                </c:manualLayout>
              </c:layout>
              <c:tx>
                <c:rich>
                  <a:bodyPr/>
                  <a:lstStyle/>
                  <a:p>
                    <a:fld id="{FC7EDD6D-D22C-476F-B6C1-1E95F7C98449}" type="CATEGORYNAME">
                      <a:rPr lang="en-US" sz="2400"/>
                      <a:pPr/>
                      <a:t>[CATEGORY NAME]</a:t>
                    </a:fld>
                    <a:r>
                      <a:rPr lang="en-US" sz="2400" baseline="0" dirty="0"/>
                      <a:t>
</a:t>
                    </a:r>
                    <a:fld id="{F8BF1B02-C981-445E-87BD-F8B286BF082E}" type="PERCENTAGE">
                      <a:rPr lang="en-US" sz="2400" b="1" baseline="0"/>
                      <a:pPr/>
                      <a:t>[PERCENTAGE]</a:t>
                    </a:fld>
                    <a:endParaRPr lang="en-US" sz="24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1FE-4A26-872F-3B319270B689}"/>
                </c:ext>
              </c:extLst>
            </c:dLbl>
            <c:dLbl>
              <c:idx val="1"/>
              <c:layout>
                <c:manualLayout>
                  <c:x val="-2.0373645363513923E-2"/>
                  <c:y val="-0.1516257936471784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FE-4A26-872F-3B319270B689}"/>
                </c:ext>
              </c:extLst>
            </c:dLbl>
            <c:dLbl>
              <c:idx val="2"/>
              <c:layout>
                <c:manualLayout>
                  <c:x val="0.13166394856395697"/>
                  <c:y val="1.47535623653073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FE-4A26-872F-3B319270B689}"/>
                </c:ext>
              </c:extLst>
            </c:dLbl>
            <c:dLbl>
              <c:idx val="3"/>
              <c:layout>
                <c:manualLayout>
                  <c:x val="6.1511336818191778E-2"/>
                  <c:y val="0.1789860278094458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FE-4A26-872F-3B319270B6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tten New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30.5</c:v>
                </c:pt>
                <c:pt idx="2">
                  <c:v>25</c:v>
                </c:pt>
                <c:pt idx="3">
                  <c:v>11.1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FE-4A26-872F-3B319270B68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6751427165354333"/>
          <c:y val="3.6515748031496063E-2"/>
          <c:w val="0.15123572834645668"/>
          <c:h val="0.7999537401574803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DEDD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B-46D6-850D-B234724D049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dirty="0"/>
                      <a:t>n=30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A9B-46D6-850D-B234724D04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9B-46D6-850D-B234724D04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CE5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B7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B-46D6-850D-B234724D049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dirty="0"/>
                      <a:t>n=6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A9B-46D6-850D-B234724D04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B-46D6-850D-B234724D049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651135631"/>
        <c:axId val="1651144783"/>
      </c:barChart>
      <c:catAx>
        <c:axId val="16511356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1144783"/>
        <c:crosses val="autoZero"/>
        <c:auto val="1"/>
        <c:lblAlgn val="ctr"/>
        <c:lblOffset val="100"/>
        <c:noMultiLvlLbl val="0"/>
      </c:catAx>
      <c:valAx>
        <c:axId val="16511447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6511356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CBF0-FE00-4CF2-AB31-FBA9814BC14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48A80-5307-4042-9ED9-8687AA42A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59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58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802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849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05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66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69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5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54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6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3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26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95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Incidence is increasing; expected to be the 2nd cause of cancer related mortality in 2030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076D2-C4D6-4F47-BE0A-B8682F3AE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26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FC77-A998-4FED-BB0A-C959E4C3F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2737E-89B3-40E0-972F-8D174BA33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9DB9-AEBC-4977-965B-D27DDCC1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9C2D-6D16-4FB8-AD61-0C8D02DA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4316-2619-4EC8-93FE-BB13AD24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796-2EB2-4116-8121-633C1E07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9DF4CE-AE75-474C-BF9B-56FF7CBA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C66B-0B1B-4A98-B0E9-8D9C05D5D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5372-C793-4AA3-BC71-6B39ED50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7772B-703A-4E1D-8104-85C0D3BA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0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A4287-1C8C-474F-B6DE-3C8905D26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FAA10-C7FB-4FDF-8895-2A6474D3C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1FD16-7105-43EA-8FD1-1EE54B72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71177-846F-4C5A-AAF1-B0254D4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D6EBD-3DBA-471B-9CC6-0D861D8C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86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391" y="2854325"/>
            <a:ext cx="9999339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257675"/>
            <a:ext cx="10001526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73392" y="672465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41479" y="536575"/>
            <a:ext cx="838364" cy="914400"/>
          </a:xfrm>
          <a:custGeom>
            <a:avLst/>
            <a:gdLst>
              <a:gd name="T0" fmla="*/ 661 w 1089"/>
              <a:gd name="T1" fmla="*/ 944 h 1188"/>
              <a:gd name="T2" fmla="*/ 690 w 1089"/>
              <a:gd name="T3" fmla="*/ 760 h 1188"/>
              <a:gd name="T4" fmla="*/ 399 w 1089"/>
              <a:gd name="T5" fmla="*/ 967 h 1188"/>
              <a:gd name="T6" fmla="*/ 569 w 1089"/>
              <a:gd name="T7" fmla="*/ 721 h 1188"/>
              <a:gd name="T8" fmla="*/ 360 w 1089"/>
              <a:gd name="T9" fmla="*/ 930 h 1188"/>
              <a:gd name="T10" fmla="*/ 452 w 1089"/>
              <a:gd name="T11" fmla="*/ 794 h 1188"/>
              <a:gd name="T12" fmla="*/ 219 w 1089"/>
              <a:gd name="T13" fmla="*/ 794 h 1188"/>
              <a:gd name="T14" fmla="*/ 490 w 1089"/>
              <a:gd name="T15" fmla="*/ 692 h 1188"/>
              <a:gd name="T16" fmla="*/ 336 w 1089"/>
              <a:gd name="T17" fmla="*/ 999 h 1188"/>
              <a:gd name="T18" fmla="*/ 753 w 1089"/>
              <a:gd name="T19" fmla="*/ 999 h 1188"/>
              <a:gd name="T20" fmla="*/ 869 w 1089"/>
              <a:gd name="T21" fmla="*/ 794 h 1188"/>
              <a:gd name="T22" fmla="*/ 729 w 1089"/>
              <a:gd name="T23" fmla="*/ 721 h 1188"/>
              <a:gd name="T24" fmla="*/ 869 w 1089"/>
              <a:gd name="T25" fmla="*/ 794 h 1188"/>
              <a:gd name="T26" fmla="*/ 1016 w 1089"/>
              <a:gd name="T27" fmla="*/ 285 h 1188"/>
              <a:gd name="T28" fmla="*/ 1080 w 1089"/>
              <a:gd name="T29" fmla="*/ 453 h 1188"/>
              <a:gd name="T30" fmla="*/ 1062 w 1089"/>
              <a:gd name="T31" fmla="*/ 341 h 1188"/>
              <a:gd name="T32" fmla="*/ 810 w 1089"/>
              <a:gd name="T33" fmla="*/ 458 h 1188"/>
              <a:gd name="T34" fmla="*/ 872 w 1089"/>
              <a:gd name="T35" fmla="*/ 474 h 1188"/>
              <a:gd name="T36" fmla="*/ 872 w 1089"/>
              <a:gd name="T37" fmla="*/ 289 h 1188"/>
              <a:gd name="T38" fmla="*/ 758 w 1089"/>
              <a:gd name="T39" fmla="*/ 303 h 1188"/>
              <a:gd name="T40" fmla="*/ 713 w 1089"/>
              <a:gd name="T41" fmla="*/ 335 h 1188"/>
              <a:gd name="T42" fmla="*/ 528 w 1089"/>
              <a:gd name="T43" fmla="*/ 302 h 1188"/>
              <a:gd name="T44" fmla="*/ 528 w 1089"/>
              <a:gd name="T45" fmla="*/ 489 h 1188"/>
              <a:gd name="T46" fmla="*/ 573 w 1089"/>
              <a:gd name="T47" fmla="*/ 329 h 1188"/>
              <a:gd name="T48" fmla="*/ 408 w 1089"/>
              <a:gd name="T49" fmla="*/ 303 h 1188"/>
              <a:gd name="T50" fmla="*/ 408 w 1089"/>
              <a:gd name="T51" fmla="*/ 489 h 1188"/>
              <a:gd name="T52" fmla="*/ 471 w 1089"/>
              <a:gd name="T53" fmla="*/ 320 h 1188"/>
              <a:gd name="T54" fmla="*/ 408 w 1089"/>
              <a:gd name="T55" fmla="*/ 303 h 1188"/>
              <a:gd name="T56" fmla="*/ 329 w 1089"/>
              <a:gd name="T57" fmla="*/ 472 h 1188"/>
              <a:gd name="T58" fmla="*/ 309 w 1089"/>
              <a:gd name="T59" fmla="*/ 303 h 1188"/>
              <a:gd name="T60" fmla="*/ 243 w 1089"/>
              <a:gd name="T61" fmla="*/ 320 h 1188"/>
              <a:gd name="T62" fmla="*/ 379 w 1089"/>
              <a:gd name="T63" fmla="*/ 489 h 1188"/>
              <a:gd name="T64" fmla="*/ 188 w 1089"/>
              <a:gd name="T65" fmla="*/ 298 h 1188"/>
              <a:gd name="T66" fmla="*/ 193 w 1089"/>
              <a:gd name="T67" fmla="*/ 464 h 1188"/>
              <a:gd name="T68" fmla="*/ 114 w 1089"/>
              <a:gd name="T69" fmla="*/ 302 h 1188"/>
              <a:gd name="T70" fmla="*/ 884 w 1089"/>
              <a:gd name="T71" fmla="*/ 16 h 1188"/>
              <a:gd name="T72" fmla="*/ 776 w 1089"/>
              <a:gd name="T73" fmla="*/ 107 h 1188"/>
              <a:gd name="T74" fmla="*/ 776 w 1089"/>
              <a:gd name="T75" fmla="*/ 107 h 1188"/>
              <a:gd name="T76" fmla="*/ 743 w 1089"/>
              <a:gd name="T77" fmla="*/ 36 h 1188"/>
              <a:gd name="T78" fmla="*/ 702 w 1089"/>
              <a:gd name="T79" fmla="*/ 17 h 1188"/>
              <a:gd name="T80" fmla="*/ 640 w 1089"/>
              <a:gd name="T81" fmla="*/ 40 h 1188"/>
              <a:gd name="T82" fmla="*/ 568 w 1089"/>
              <a:gd name="T83" fmla="*/ 4 h 1188"/>
              <a:gd name="T84" fmla="*/ 652 w 1089"/>
              <a:gd name="T85" fmla="*/ 172 h 1188"/>
              <a:gd name="T86" fmla="*/ 714 w 1089"/>
              <a:gd name="T87" fmla="*/ 189 h 1188"/>
              <a:gd name="T88" fmla="*/ 444 w 1089"/>
              <a:gd name="T89" fmla="*/ 120 h 1188"/>
              <a:gd name="T90" fmla="*/ 437 w 1089"/>
              <a:gd name="T91" fmla="*/ 136 h 1188"/>
              <a:gd name="T92" fmla="*/ 509 w 1089"/>
              <a:gd name="T93" fmla="*/ 189 h 1188"/>
              <a:gd name="T94" fmla="*/ 567 w 1089"/>
              <a:gd name="T95" fmla="*/ 169 h 1188"/>
              <a:gd name="T96" fmla="*/ 379 w 1089"/>
              <a:gd name="T97" fmla="*/ 189 h 1188"/>
              <a:gd name="T98" fmla="*/ 164 w 1089"/>
              <a:gd name="T99" fmla="*/ 189 h 1188"/>
              <a:gd name="T100" fmla="*/ 223 w 1089"/>
              <a:gd name="T101" fmla="*/ 197 h 1188"/>
              <a:gd name="T102" fmla="*/ 276 w 1089"/>
              <a:gd name="T103" fmla="*/ 203 h 1188"/>
              <a:gd name="T104" fmla="*/ 336 w 1089"/>
              <a:gd name="T105" fmla="*/ 34 h 1188"/>
              <a:gd name="T106" fmla="*/ 229 w 1089"/>
              <a:gd name="T107" fmla="*/ 148 h 1188"/>
              <a:gd name="T108" fmla="*/ 119 w 1089"/>
              <a:gd name="T109" fmla="*/ 47 h 1188"/>
              <a:gd name="T110" fmla="*/ 164 w 1089"/>
              <a:gd name="T111" fmla="*/ 203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89" h="1188">
                <a:moveTo>
                  <a:pt x="598" y="609"/>
                </a:moveTo>
                <a:cubicBezTo>
                  <a:pt x="598" y="783"/>
                  <a:pt x="598" y="783"/>
                  <a:pt x="598" y="783"/>
                </a:cubicBezTo>
                <a:cubicBezTo>
                  <a:pt x="598" y="850"/>
                  <a:pt x="619" y="904"/>
                  <a:pt x="661" y="944"/>
                </a:cubicBezTo>
                <a:cubicBezTo>
                  <a:pt x="661" y="944"/>
                  <a:pt x="661" y="944"/>
                  <a:pt x="661" y="944"/>
                </a:cubicBezTo>
                <a:cubicBezTo>
                  <a:pt x="661" y="898"/>
                  <a:pt x="661" y="898"/>
                  <a:pt x="661" y="898"/>
                </a:cubicBezTo>
                <a:cubicBezTo>
                  <a:pt x="645" y="869"/>
                  <a:pt x="637" y="834"/>
                  <a:pt x="637" y="794"/>
                </a:cubicBezTo>
                <a:cubicBezTo>
                  <a:pt x="637" y="760"/>
                  <a:pt x="637" y="760"/>
                  <a:pt x="637" y="760"/>
                </a:cubicBezTo>
                <a:cubicBezTo>
                  <a:pt x="690" y="760"/>
                  <a:pt x="690" y="760"/>
                  <a:pt x="690" y="760"/>
                </a:cubicBezTo>
                <a:cubicBezTo>
                  <a:pt x="690" y="760"/>
                  <a:pt x="690" y="929"/>
                  <a:pt x="690" y="937"/>
                </a:cubicBezTo>
                <a:cubicBezTo>
                  <a:pt x="690" y="953"/>
                  <a:pt x="690" y="962"/>
                  <a:pt x="689" y="966"/>
                </a:cubicBezTo>
                <a:cubicBezTo>
                  <a:pt x="682" y="1063"/>
                  <a:pt x="635" y="1128"/>
                  <a:pt x="544" y="1166"/>
                </a:cubicBezTo>
                <a:cubicBezTo>
                  <a:pt x="454" y="1128"/>
                  <a:pt x="406" y="1063"/>
                  <a:pt x="399" y="967"/>
                </a:cubicBezTo>
                <a:cubicBezTo>
                  <a:pt x="461" y="925"/>
                  <a:pt x="490" y="864"/>
                  <a:pt x="490" y="783"/>
                </a:cubicBezTo>
                <a:cubicBezTo>
                  <a:pt x="490" y="760"/>
                  <a:pt x="490" y="760"/>
                  <a:pt x="490" y="760"/>
                </a:cubicBezTo>
                <a:cubicBezTo>
                  <a:pt x="569" y="760"/>
                  <a:pt x="569" y="760"/>
                  <a:pt x="569" y="760"/>
                </a:cubicBezTo>
                <a:cubicBezTo>
                  <a:pt x="569" y="721"/>
                  <a:pt x="569" y="721"/>
                  <a:pt x="569" y="721"/>
                </a:cubicBezTo>
                <a:cubicBezTo>
                  <a:pt x="360" y="721"/>
                  <a:pt x="360" y="721"/>
                  <a:pt x="360" y="721"/>
                </a:cubicBezTo>
                <a:cubicBezTo>
                  <a:pt x="360" y="929"/>
                  <a:pt x="360" y="929"/>
                  <a:pt x="360" y="929"/>
                </a:cubicBezTo>
                <a:cubicBezTo>
                  <a:pt x="360" y="929"/>
                  <a:pt x="360" y="930"/>
                  <a:pt x="360" y="930"/>
                </a:cubicBezTo>
                <a:cubicBezTo>
                  <a:pt x="360" y="930"/>
                  <a:pt x="360" y="930"/>
                  <a:pt x="360" y="930"/>
                </a:cubicBezTo>
                <a:cubicBezTo>
                  <a:pt x="376" y="919"/>
                  <a:pt x="388" y="906"/>
                  <a:pt x="398" y="890"/>
                </a:cubicBezTo>
                <a:cubicBezTo>
                  <a:pt x="398" y="760"/>
                  <a:pt x="398" y="760"/>
                  <a:pt x="398" y="760"/>
                </a:cubicBezTo>
                <a:cubicBezTo>
                  <a:pt x="452" y="760"/>
                  <a:pt x="452" y="760"/>
                  <a:pt x="452" y="760"/>
                </a:cubicBezTo>
                <a:cubicBezTo>
                  <a:pt x="452" y="794"/>
                  <a:pt x="452" y="794"/>
                  <a:pt x="452" y="794"/>
                </a:cubicBezTo>
                <a:cubicBezTo>
                  <a:pt x="452" y="854"/>
                  <a:pt x="434" y="902"/>
                  <a:pt x="398" y="936"/>
                </a:cubicBezTo>
                <a:cubicBezTo>
                  <a:pt x="383" y="951"/>
                  <a:pt x="370" y="959"/>
                  <a:pt x="361" y="964"/>
                </a:cubicBezTo>
                <a:cubicBezTo>
                  <a:pt x="352" y="970"/>
                  <a:pt x="345" y="973"/>
                  <a:pt x="336" y="977"/>
                </a:cubicBezTo>
                <a:cubicBezTo>
                  <a:pt x="257" y="944"/>
                  <a:pt x="219" y="882"/>
                  <a:pt x="219" y="794"/>
                </a:cubicBezTo>
                <a:cubicBezTo>
                  <a:pt x="219" y="648"/>
                  <a:pt x="219" y="648"/>
                  <a:pt x="219" y="648"/>
                </a:cubicBezTo>
                <a:cubicBezTo>
                  <a:pt x="452" y="648"/>
                  <a:pt x="452" y="648"/>
                  <a:pt x="452" y="648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90" y="692"/>
                  <a:pt x="490" y="692"/>
                  <a:pt x="490" y="692"/>
                </a:cubicBezTo>
                <a:cubicBezTo>
                  <a:pt x="490" y="609"/>
                  <a:pt x="490" y="609"/>
                  <a:pt x="490" y="609"/>
                </a:cubicBezTo>
                <a:cubicBezTo>
                  <a:pt x="181" y="609"/>
                  <a:pt x="181" y="609"/>
                  <a:pt x="181" y="609"/>
                </a:cubicBezTo>
                <a:cubicBezTo>
                  <a:pt x="181" y="783"/>
                  <a:pt x="181" y="783"/>
                  <a:pt x="181" y="783"/>
                </a:cubicBezTo>
                <a:cubicBezTo>
                  <a:pt x="181" y="889"/>
                  <a:pt x="231" y="959"/>
                  <a:pt x="336" y="999"/>
                </a:cubicBezTo>
                <a:cubicBezTo>
                  <a:pt x="346" y="995"/>
                  <a:pt x="355" y="991"/>
                  <a:pt x="364" y="987"/>
                </a:cubicBezTo>
                <a:cubicBezTo>
                  <a:pt x="380" y="1082"/>
                  <a:pt x="439" y="1148"/>
                  <a:pt x="544" y="1188"/>
                </a:cubicBezTo>
                <a:cubicBezTo>
                  <a:pt x="649" y="1148"/>
                  <a:pt x="708" y="1082"/>
                  <a:pt x="724" y="987"/>
                </a:cubicBezTo>
                <a:cubicBezTo>
                  <a:pt x="733" y="991"/>
                  <a:pt x="743" y="995"/>
                  <a:pt x="753" y="999"/>
                </a:cubicBezTo>
                <a:cubicBezTo>
                  <a:pt x="857" y="959"/>
                  <a:pt x="907" y="889"/>
                  <a:pt x="907" y="783"/>
                </a:cubicBezTo>
                <a:cubicBezTo>
                  <a:pt x="907" y="609"/>
                  <a:pt x="907" y="609"/>
                  <a:pt x="907" y="609"/>
                </a:cubicBezTo>
                <a:lnTo>
                  <a:pt x="598" y="609"/>
                </a:lnTo>
                <a:close/>
                <a:moveTo>
                  <a:pt x="869" y="794"/>
                </a:moveTo>
                <a:cubicBezTo>
                  <a:pt x="869" y="882"/>
                  <a:pt x="831" y="944"/>
                  <a:pt x="753" y="977"/>
                </a:cubicBezTo>
                <a:cubicBezTo>
                  <a:pt x="744" y="973"/>
                  <a:pt x="735" y="969"/>
                  <a:pt x="727" y="964"/>
                </a:cubicBezTo>
                <a:cubicBezTo>
                  <a:pt x="728" y="953"/>
                  <a:pt x="729" y="941"/>
                  <a:pt x="729" y="929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637" y="721"/>
                  <a:pt x="637" y="721"/>
                  <a:pt x="637" y="721"/>
                </a:cubicBezTo>
                <a:cubicBezTo>
                  <a:pt x="637" y="648"/>
                  <a:pt x="637" y="648"/>
                  <a:pt x="637" y="648"/>
                </a:cubicBezTo>
                <a:cubicBezTo>
                  <a:pt x="869" y="648"/>
                  <a:pt x="869" y="648"/>
                  <a:pt x="869" y="648"/>
                </a:cubicBezTo>
                <a:lnTo>
                  <a:pt x="869" y="794"/>
                </a:lnTo>
                <a:close/>
                <a:moveTo>
                  <a:pt x="1062" y="347"/>
                </a:moveTo>
                <a:cubicBezTo>
                  <a:pt x="1074" y="347"/>
                  <a:pt x="1074" y="347"/>
                  <a:pt x="1074" y="347"/>
                </a:cubicBezTo>
                <a:cubicBezTo>
                  <a:pt x="1084" y="298"/>
                  <a:pt x="1084" y="298"/>
                  <a:pt x="1084" y="298"/>
                </a:cubicBezTo>
                <a:cubicBezTo>
                  <a:pt x="1068" y="290"/>
                  <a:pt x="1041" y="285"/>
                  <a:pt x="1016" y="285"/>
                </a:cubicBezTo>
                <a:cubicBezTo>
                  <a:pt x="944" y="285"/>
                  <a:pt x="895" y="331"/>
                  <a:pt x="895" y="392"/>
                </a:cubicBezTo>
                <a:cubicBezTo>
                  <a:pt x="895" y="451"/>
                  <a:pt x="938" y="493"/>
                  <a:pt x="1007" y="493"/>
                </a:cubicBezTo>
                <a:cubicBezTo>
                  <a:pt x="1041" y="493"/>
                  <a:pt x="1069" y="482"/>
                  <a:pt x="1089" y="464"/>
                </a:cubicBezTo>
                <a:cubicBezTo>
                  <a:pt x="1080" y="453"/>
                  <a:pt x="1080" y="453"/>
                  <a:pt x="1080" y="453"/>
                </a:cubicBezTo>
                <a:cubicBezTo>
                  <a:pt x="1062" y="466"/>
                  <a:pt x="1040" y="473"/>
                  <a:pt x="1018" y="473"/>
                </a:cubicBezTo>
                <a:cubicBezTo>
                  <a:pt x="969" y="473"/>
                  <a:pt x="932" y="440"/>
                  <a:pt x="932" y="383"/>
                </a:cubicBezTo>
                <a:cubicBezTo>
                  <a:pt x="932" y="331"/>
                  <a:pt x="962" y="302"/>
                  <a:pt x="1009" y="302"/>
                </a:cubicBezTo>
                <a:cubicBezTo>
                  <a:pt x="1047" y="302"/>
                  <a:pt x="1062" y="313"/>
                  <a:pt x="1062" y="341"/>
                </a:cubicBezTo>
                <a:lnTo>
                  <a:pt x="1062" y="347"/>
                </a:lnTo>
                <a:close/>
                <a:moveTo>
                  <a:pt x="783" y="303"/>
                </a:moveTo>
                <a:cubicBezTo>
                  <a:pt x="808" y="304"/>
                  <a:pt x="810" y="306"/>
                  <a:pt x="810" y="320"/>
                </a:cubicBezTo>
                <a:cubicBezTo>
                  <a:pt x="810" y="458"/>
                  <a:pt x="810" y="458"/>
                  <a:pt x="810" y="458"/>
                </a:cubicBezTo>
                <a:cubicBezTo>
                  <a:pt x="810" y="471"/>
                  <a:pt x="808" y="473"/>
                  <a:pt x="783" y="474"/>
                </a:cubicBezTo>
                <a:cubicBezTo>
                  <a:pt x="783" y="489"/>
                  <a:pt x="783" y="489"/>
                  <a:pt x="783" y="489"/>
                </a:cubicBezTo>
                <a:cubicBezTo>
                  <a:pt x="872" y="489"/>
                  <a:pt x="872" y="489"/>
                  <a:pt x="872" y="489"/>
                </a:cubicBezTo>
                <a:cubicBezTo>
                  <a:pt x="872" y="474"/>
                  <a:pt x="872" y="474"/>
                  <a:pt x="872" y="474"/>
                </a:cubicBezTo>
                <a:cubicBezTo>
                  <a:pt x="847" y="473"/>
                  <a:pt x="845" y="471"/>
                  <a:pt x="845" y="458"/>
                </a:cubicBezTo>
                <a:cubicBezTo>
                  <a:pt x="845" y="320"/>
                  <a:pt x="845" y="320"/>
                  <a:pt x="845" y="320"/>
                </a:cubicBezTo>
                <a:cubicBezTo>
                  <a:pt x="845" y="306"/>
                  <a:pt x="847" y="304"/>
                  <a:pt x="872" y="303"/>
                </a:cubicBezTo>
                <a:cubicBezTo>
                  <a:pt x="872" y="289"/>
                  <a:pt x="872" y="289"/>
                  <a:pt x="872" y="289"/>
                </a:cubicBezTo>
                <a:cubicBezTo>
                  <a:pt x="783" y="289"/>
                  <a:pt x="783" y="289"/>
                  <a:pt x="783" y="289"/>
                </a:cubicBezTo>
                <a:lnTo>
                  <a:pt x="783" y="303"/>
                </a:lnTo>
                <a:close/>
                <a:moveTo>
                  <a:pt x="731" y="335"/>
                </a:moveTo>
                <a:cubicBezTo>
                  <a:pt x="731" y="308"/>
                  <a:pt x="736" y="303"/>
                  <a:pt x="758" y="303"/>
                </a:cubicBezTo>
                <a:cubicBezTo>
                  <a:pt x="758" y="289"/>
                  <a:pt x="758" y="289"/>
                  <a:pt x="758" y="289"/>
                </a:cubicBezTo>
                <a:cubicBezTo>
                  <a:pt x="686" y="289"/>
                  <a:pt x="686" y="289"/>
                  <a:pt x="686" y="289"/>
                </a:cubicBezTo>
                <a:cubicBezTo>
                  <a:pt x="686" y="303"/>
                  <a:pt x="686" y="303"/>
                  <a:pt x="686" y="303"/>
                </a:cubicBezTo>
                <a:cubicBezTo>
                  <a:pt x="708" y="303"/>
                  <a:pt x="713" y="308"/>
                  <a:pt x="713" y="335"/>
                </a:cubicBezTo>
                <a:cubicBezTo>
                  <a:pt x="713" y="436"/>
                  <a:pt x="713" y="436"/>
                  <a:pt x="713" y="436"/>
                </a:cubicBezTo>
                <a:cubicBezTo>
                  <a:pt x="584" y="289"/>
                  <a:pt x="584" y="289"/>
                  <a:pt x="584" y="289"/>
                </a:cubicBezTo>
                <a:cubicBezTo>
                  <a:pt x="526" y="289"/>
                  <a:pt x="526" y="289"/>
                  <a:pt x="526" y="289"/>
                </a:cubicBezTo>
                <a:cubicBezTo>
                  <a:pt x="528" y="302"/>
                  <a:pt x="528" y="302"/>
                  <a:pt x="528" y="302"/>
                </a:cubicBezTo>
                <a:cubicBezTo>
                  <a:pt x="552" y="306"/>
                  <a:pt x="555" y="308"/>
                  <a:pt x="555" y="329"/>
                </a:cubicBezTo>
                <a:cubicBezTo>
                  <a:pt x="555" y="443"/>
                  <a:pt x="555" y="443"/>
                  <a:pt x="555" y="443"/>
                </a:cubicBezTo>
                <a:cubicBezTo>
                  <a:pt x="555" y="469"/>
                  <a:pt x="550" y="474"/>
                  <a:pt x="528" y="474"/>
                </a:cubicBezTo>
                <a:cubicBezTo>
                  <a:pt x="528" y="489"/>
                  <a:pt x="528" y="489"/>
                  <a:pt x="528" y="489"/>
                </a:cubicBezTo>
                <a:cubicBezTo>
                  <a:pt x="600" y="489"/>
                  <a:pt x="600" y="489"/>
                  <a:pt x="600" y="489"/>
                </a:cubicBezTo>
                <a:cubicBezTo>
                  <a:pt x="600" y="474"/>
                  <a:pt x="600" y="474"/>
                  <a:pt x="600" y="474"/>
                </a:cubicBezTo>
                <a:cubicBezTo>
                  <a:pt x="577" y="474"/>
                  <a:pt x="573" y="469"/>
                  <a:pt x="573" y="443"/>
                </a:cubicBezTo>
                <a:cubicBezTo>
                  <a:pt x="573" y="329"/>
                  <a:pt x="573" y="329"/>
                  <a:pt x="573" y="329"/>
                </a:cubicBezTo>
                <a:cubicBezTo>
                  <a:pt x="716" y="491"/>
                  <a:pt x="716" y="491"/>
                  <a:pt x="716" y="491"/>
                </a:cubicBezTo>
                <a:cubicBezTo>
                  <a:pt x="731" y="491"/>
                  <a:pt x="731" y="491"/>
                  <a:pt x="731" y="491"/>
                </a:cubicBezTo>
                <a:lnTo>
                  <a:pt x="731" y="335"/>
                </a:lnTo>
                <a:close/>
                <a:moveTo>
                  <a:pt x="408" y="303"/>
                </a:moveTo>
                <a:cubicBezTo>
                  <a:pt x="433" y="304"/>
                  <a:pt x="436" y="306"/>
                  <a:pt x="436" y="320"/>
                </a:cubicBezTo>
                <a:cubicBezTo>
                  <a:pt x="436" y="458"/>
                  <a:pt x="436" y="458"/>
                  <a:pt x="436" y="458"/>
                </a:cubicBezTo>
                <a:cubicBezTo>
                  <a:pt x="436" y="471"/>
                  <a:pt x="433" y="473"/>
                  <a:pt x="408" y="474"/>
                </a:cubicBezTo>
                <a:cubicBezTo>
                  <a:pt x="408" y="489"/>
                  <a:pt x="408" y="489"/>
                  <a:pt x="408" y="489"/>
                </a:cubicBezTo>
                <a:cubicBezTo>
                  <a:pt x="498" y="489"/>
                  <a:pt x="498" y="489"/>
                  <a:pt x="498" y="489"/>
                </a:cubicBezTo>
                <a:cubicBezTo>
                  <a:pt x="498" y="474"/>
                  <a:pt x="498" y="474"/>
                  <a:pt x="498" y="474"/>
                </a:cubicBezTo>
                <a:cubicBezTo>
                  <a:pt x="473" y="473"/>
                  <a:pt x="471" y="471"/>
                  <a:pt x="471" y="458"/>
                </a:cubicBezTo>
                <a:cubicBezTo>
                  <a:pt x="471" y="320"/>
                  <a:pt x="471" y="320"/>
                  <a:pt x="471" y="320"/>
                </a:cubicBezTo>
                <a:cubicBezTo>
                  <a:pt x="471" y="306"/>
                  <a:pt x="473" y="304"/>
                  <a:pt x="498" y="303"/>
                </a:cubicBezTo>
                <a:cubicBezTo>
                  <a:pt x="498" y="289"/>
                  <a:pt x="498" y="289"/>
                  <a:pt x="498" y="289"/>
                </a:cubicBezTo>
                <a:cubicBezTo>
                  <a:pt x="408" y="289"/>
                  <a:pt x="408" y="289"/>
                  <a:pt x="408" y="289"/>
                </a:cubicBezTo>
                <a:lnTo>
                  <a:pt x="408" y="303"/>
                </a:lnTo>
                <a:close/>
                <a:moveTo>
                  <a:pt x="390" y="431"/>
                </a:moveTo>
                <a:cubicBezTo>
                  <a:pt x="379" y="431"/>
                  <a:pt x="379" y="431"/>
                  <a:pt x="379" y="431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62" y="466"/>
                  <a:pt x="352" y="472"/>
                  <a:pt x="329" y="472"/>
                </a:cubicBezTo>
                <a:cubicBezTo>
                  <a:pt x="292" y="472"/>
                  <a:pt x="292" y="472"/>
                  <a:pt x="292" y="472"/>
                </a:cubicBezTo>
                <a:cubicBezTo>
                  <a:pt x="279" y="472"/>
                  <a:pt x="278" y="467"/>
                  <a:pt x="278" y="449"/>
                </a:cubicBezTo>
                <a:cubicBezTo>
                  <a:pt x="278" y="320"/>
                  <a:pt x="278" y="320"/>
                  <a:pt x="278" y="320"/>
                </a:cubicBezTo>
                <a:cubicBezTo>
                  <a:pt x="278" y="306"/>
                  <a:pt x="280" y="303"/>
                  <a:pt x="309" y="303"/>
                </a:cubicBezTo>
                <a:cubicBezTo>
                  <a:pt x="309" y="289"/>
                  <a:pt x="309" y="289"/>
                  <a:pt x="309" y="289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41" y="304"/>
                  <a:pt x="243" y="306"/>
                  <a:pt x="243" y="320"/>
                </a:cubicBezTo>
                <a:cubicBezTo>
                  <a:pt x="243" y="446"/>
                  <a:pt x="243" y="446"/>
                  <a:pt x="243" y="446"/>
                </a:cubicBezTo>
                <a:cubicBezTo>
                  <a:pt x="243" y="469"/>
                  <a:pt x="241" y="471"/>
                  <a:pt x="219" y="475"/>
                </a:cubicBezTo>
                <a:cubicBezTo>
                  <a:pt x="219" y="489"/>
                  <a:pt x="219" y="489"/>
                  <a:pt x="219" y="489"/>
                </a:cubicBezTo>
                <a:cubicBezTo>
                  <a:pt x="379" y="489"/>
                  <a:pt x="379" y="489"/>
                  <a:pt x="379" y="489"/>
                </a:cubicBezTo>
                <a:lnTo>
                  <a:pt x="390" y="431"/>
                </a:lnTo>
                <a:close/>
                <a:moveTo>
                  <a:pt x="167" y="347"/>
                </a:moveTo>
                <a:cubicBezTo>
                  <a:pt x="179" y="347"/>
                  <a:pt x="179" y="347"/>
                  <a:pt x="179" y="347"/>
                </a:cubicBezTo>
                <a:cubicBezTo>
                  <a:pt x="188" y="298"/>
                  <a:pt x="188" y="298"/>
                  <a:pt x="188" y="298"/>
                </a:cubicBezTo>
                <a:cubicBezTo>
                  <a:pt x="172" y="290"/>
                  <a:pt x="146" y="285"/>
                  <a:pt x="120" y="285"/>
                </a:cubicBezTo>
                <a:cubicBezTo>
                  <a:pt x="49" y="285"/>
                  <a:pt x="0" y="331"/>
                  <a:pt x="0" y="392"/>
                </a:cubicBezTo>
                <a:cubicBezTo>
                  <a:pt x="0" y="451"/>
                  <a:pt x="43" y="493"/>
                  <a:pt x="112" y="493"/>
                </a:cubicBezTo>
                <a:cubicBezTo>
                  <a:pt x="146" y="493"/>
                  <a:pt x="174" y="482"/>
                  <a:pt x="193" y="464"/>
                </a:cubicBezTo>
                <a:cubicBezTo>
                  <a:pt x="185" y="453"/>
                  <a:pt x="185" y="453"/>
                  <a:pt x="185" y="453"/>
                </a:cubicBezTo>
                <a:cubicBezTo>
                  <a:pt x="167" y="466"/>
                  <a:pt x="145" y="473"/>
                  <a:pt x="123" y="473"/>
                </a:cubicBezTo>
                <a:cubicBezTo>
                  <a:pt x="74" y="473"/>
                  <a:pt x="37" y="440"/>
                  <a:pt x="37" y="383"/>
                </a:cubicBezTo>
                <a:cubicBezTo>
                  <a:pt x="37" y="331"/>
                  <a:pt x="66" y="302"/>
                  <a:pt x="114" y="302"/>
                </a:cubicBezTo>
                <a:cubicBezTo>
                  <a:pt x="152" y="302"/>
                  <a:pt x="167" y="313"/>
                  <a:pt x="167" y="341"/>
                </a:cubicBezTo>
                <a:lnTo>
                  <a:pt x="167" y="347"/>
                </a:lnTo>
                <a:close/>
                <a:moveTo>
                  <a:pt x="813" y="98"/>
                </a:moveTo>
                <a:cubicBezTo>
                  <a:pt x="813" y="45"/>
                  <a:pt x="840" y="16"/>
                  <a:pt x="884" y="16"/>
                </a:cubicBezTo>
                <a:cubicBezTo>
                  <a:pt x="930" y="16"/>
                  <a:pt x="960" y="50"/>
                  <a:pt x="960" y="109"/>
                </a:cubicBezTo>
                <a:cubicBezTo>
                  <a:pt x="960" y="162"/>
                  <a:pt x="933" y="190"/>
                  <a:pt x="889" y="190"/>
                </a:cubicBezTo>
                <a:cubicBezTo>
                  <a:pt x="843" y="190"/>
                  <a:pt x="813" y="156"/>
                  <a:pt x="813" y="98"/>
                </a:cubicBezTo>
                <a:moveTo>
                  <a:pt x="776" y="107"/>
                </a:moveTo>
                <a:cubicBezTo>
                  <a:pt x="776" y="167"/>
                  <a:pt x="816" y="207"/>
                  <a:pt x="883" y="207"/>
                </a:cubicBezTo>
                <a:cubicBezTo>
                  <a:pt x="951" y="207"/>
                  <a:pt x="997" y="163"/>
                  <a:pt x="997" y="100"/>
                </a:cubicBezTo>
                <a:cubicBezTo>
                  <a:pt x="997" y="40"/>
                  <a:pt x="957" y="0"/>
                  <a:pt x="890" y="0"/>
                </a:cubicBezTo>
                <a:cubicBezTo>
                  <a:pt x="822" y="0"/>
                  <a:pt x="776" y="44"/>
                  <a:pt x="776" y="107"/>
                </a:cubicBezTo>
                <a:moveTo>
                  <a:pt x="714" y="189"/>
                </a:moveTo>
                <a:cubicBezTo>
                  <a:pt x="689" y="188"/>
                  <a:pt x="687" y="186"/>
                  <a:pt x="687" y="172"/>
                </a:cubicBezTo>
                <a:cubicBezTo>
                  <a:pt x="687" y="115"/>
                  <a:pt x="687" y="115"/>
                  <a:pt x="687" y="115"/>
                </a:cubicBezTo>
                <a:cubicBezTo>
                  <a:pt x="743" y="36"/>
                  <a:pt x="743" y="36"/>
                  <a:pt x="743" y="36"/>
                </a:cubicBezTo>
                <a:cubicBezTo>
                  <a:pt x="753" y="22"/>
                  <a:pt x="756" y="18"/>
                  <a:pt x="771" y="18"/>
                </a:cubicBezTo>
                <a:cubicBezTo>
                  <a:pt x="771" y="4"/>
                  <a:pt x="771" y="4"/>
                  <a:pt x="771" y="4"/>
                </a:cubicBezTo>
                <a:cubicBezTo>
                  <a:pt x="702" y="4"/>
                  <a:pt x="702" y="4"/>
                  <a:pt x="702" y="4"/>
                </a:cubicBezTo>
                <a:cubicBezTo>
                  <a:pt x="702" y="17"/>
                  <a:pt x="702" y="17"/>
                  <a:pt x="702" y="17"/>
                </a:cubicBezTo>
                <a:cubicBezTo>
                  <a:pt x="720" y="18"/>
                  <a:pt x="724" y="21"/>
                  <a:pt x="724" y="27"/>
                </a:cubicBezTo>
                <a:cubicBezTo>
                  <a:pt x="724" y="31"/>
                  <a:pt x="722" y="36"/>
                  <a:pt x="718" y="42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40" y="40"/>
                  <a:pt x="640" y="40"/>
                  <a:pt x="640" y="40"/>
                </a:cubicBezTo>
                <a:cubicBezTo>
                  <a:pt x="636" y="34"/>
                  <a:pt x="634" y="31"/>
                  <a:pt x="634" y="27"/>
                </a:cubicBezTo>
                <a:cubicBezTo>
                  <a:pt x="634" y="21"/>
                  <a:pt x="639" y="18"/>
                  <a:pt x="657" y="17"/>
                </a:cubicBezTo>
                <a:cubicBezTo>
                  <a:pt x="657" y="4"/>
                  <a:pt x="657" y="4"/>
                  <a:pt x="657" y="4"/>
                </a:cubicBezTo>
                <a:cubicBezTo>
                  <a:pt x="568" y="4"/>
                  <a:pt x="568" y="4"/>
                  <a:pt x="568" y="4"/>
                </a:cubicBezTo>
                <a:cubicBezTo>
                  <a:pt x="568" y="18"/>
                  <a:pt x="568" y="18"/>
                  <a:pt x="568" y="18"/>
                </a:cubicBezTo>
                <a:cubicBezTo>
                  <a:pt x="581" y="18"/>
                  <a:pt x="585" y="22"/>
                  <a:pt x="595" y="36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52" y="172"/>
                  <a:pt x="652" y="172"/>
                  <a:pt x="652" y="172"/>
                </a:cubicBezTo>
                <a:cubicBezTo>
                  <a:pt x="652" y="186"/>
                  <a:pt x="650" y="188"/>
                  <a:pt x="625" y="189"/>
                </a:cubicBezTo>
                <a:cubicBezTo>
                  <a:pt x="625" y="203"/>
                  <a:pt x="625" y="203"/>
                  <a:pt x="625" y="203"/>
                </a:cubicBezTo>
                <a:cubicBezTo>
                  <a:pt x="714" y="203"/>
                  <a:pt x="714" y="203"/>
                  <a:pt x="714" y="203"/>
                </a:cubicBezTo>
                <a:lnTo>
                  <a:pt x="714" y="189"/>
                </a:lnTo>
                <a:close/>
                <a:moveTo>
                  <a:pt x="444" y="120"/>
                </a:moveTo>
                <a:cubicBezTo>
                  <a:pt x="476" y="47"/>
                  <a:pt x="476" y="47"/>
                  <a:pt x="476" y="47"/>
                </a:cubicBezTo>
                <a:cubicBezTo>
                  <a:pt x="508" y="120"/>
                  <a:pt x="508" y="120"/>
                  <a:pt x="508" y="120"/>
                </a:cubicBezTo>
                <a:lnTo>
                  <a:pt x="444" y="120"/>
                </a:lnTo>
                <a:close/>
                <a:moveTo>
                  <a:pt x="446" y="189"/>
                </a:moveTo>
                <a:cubicBezTo>
                  <a:pt x="427" y="189"/>
                  <a:pt x="421" y="185"/>
                  <a:pt x="421" y="176"/>
                </a:cubicBezTo>
                <a:cubicBezTo>
                  <a:pt x="421" y="173"/>
                  <a:pt x="423" y="168"/>
                  <a:pt x="425" y="164"/>
                </a:cubicBezTo>
                <a:cubicBezTo>
                  <a:pt x="437" y="136"/>
                  <a:pt x="437" y="136"/>
                  <a:pt x="437" y="136"/>
                </a:cubicBezTo>
                <a:cubicBezTo>
                  <a:pt x="515" y="136"/>
                  <a:pt x="515" y="136"/>
                  <a:pt x="515" y="136"/>
                </a:cubicBezTo>
                <a:cubicBezTo>
                  <a:pt x="528" y="167"/>
                  <a:pt x="528" y="167"/>
                  <a:pt x="528" y="167"/>
                </a:cubicBezTo>
                <a:cubicBezTo>
                  <a:pt x="530" y="171"/>
                  <a:pt x="531" y="175"/>
                  <a:pt x="531" y="178"/>
                </a:cubicBezTo>
                <a:cubicBezTo>
                  <a:pt x="531" y="186"/>
                  <a:pt x="526" y="189"/>
                  <a:pt x="509" y="189"/>
                </a:cubicBezTo>
                <a:cubicBezTo>
                  <a:pt x="509" y="203"/>
                  <a:pt x="509" y="203"/>
                  <a:pt x="509" y="203"/>
                </a:cubicBezTo>
                <a:cubicBezTo>
                  <a:pt x="591" y="203"/>
                  <a:pt x="591" y="203"/>
                  <a:pt x="591" y="203"/>
                </a:cubicBezTo>
                <a:cubicBezTo>
                  <a:pt x="591" y="189"/>
                  <a:pt x="591" y="189"/>
                  <a:pt x="591" y="189"/>
                </a:cubicBezTo>
                <a:cubicBezTo>
                  <a:pt x="576" y="188"/>
                  <a:pt x="574" y="185"/>
                  <a:pt x="567" y="169"/>
                </a:cubicBezTo>
                <a:cubicBezTo>
                  <a:pt x="492" y="1"/>
                  <a:pt x="492" y="1"/>
                  <a:pt x="492" y="1"/>
                </a:cubicBezTo>
                <a:cubicBezTo>
                  <a:pt x="478" y="1"/>
                  <a:pt x="478" y="1"/>
                  <a:pt x="478" y="1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397" y="185"/>
                  <a:pt x="394" y="188"/>
                  <a:pt x="379" y="189"/>
                </a:cubicBezTo>
                <a:cubicBezTo>
                  <a:pt x="379" y="203"/>
                  <a:pt x="379" y="203"/>
                  <a:pt x="379" y="203"/>
                </a:cubicBezTo>
                <a:cubicBezTo>
                  <a:pt x="446" y="203"/>
                  <a:pt x="446" y="203"/>
                  <a:pt x="446" y="203"/>
                </a:cubicBezTo>
                <a:lnTo>
                  <a:pt x="446" y="189"/>
                </a:lnTo>
                <a:close/>
                <a:moveTo>
                  <a:pt x="164" y="189"/>
                </a:moveTo>
                <a:cubicBezTo>
                  <a:pt x="142" y="189"/>
                  <a:pt x="137" y="184"/>
                  <a:pt x="137" y="157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23" y="197"/>
                  <a:pt x="223" y="197"/>
                  <a:pt x="223" y="197"/>
                </a:cubicBezTo>
                <a:cubicBezTo>
                  <a:pt x="301" y="42"/>
                  <a:pt x="301" y="42"/>
                  <a:pt x="301" y="42"/>
                </a:cubicBezTo>
                <a:cubicBezTo>
                  <a:pt x="301" y="172"/>
                  <a:pt x="301" y="172"/>
                  <a:pt x="301" y="172"/>
                </a:cubicBezTo>
                <a:cubicBezTo>
                  <a:pt x="301" y="186"/>
                  <a:pt x="299" y="188"/>
                  <a:pt x="276" y="189"/>
                </a:cubicBezTo>
                <a:cubicBezTo>
                  <a:pt x="276" y="203"/>
                  <a:pt x="276" y="203"/>
                  <a:pt x="276" y="203"/>
                </a:cubicBezTo>
                <a:cubicBezTo>
                  <a:pt x="362" y="203"/>
                  <a:pt x="362" y="203"/>
                  <a:pt x="362" y="203"/>
                </a:cubicBezTo>
                <a:cubicBezTo>
                  <a:pt x="362" y="189"/>
                  <a:pt x="362" y="189"/>
                  <a:pt x="362" y="189"/>
                </a:cubicBezTo>
                <a:cubicBezTo>
                  <a:pt x="338" y="188"/>
                  <a:pt x="336" y="186"/>
                  <a:pt x="336" y="172"/>
                </a:cubicBezTo>
                <a:cubicBezTo>
                  <a:pt x="336" y="34"/>
                  <a:pt x="336" y="34"/>
                  <a:pt x="336" y="34"/>
                </a:cubicBezTo>
                <a:cubicBezTo>
                  <a:pt x="336" y="21"/>
                  <a:pt x="338" y="19"/>
                  <a:pt x="362" y="18"/>
                </a:cubicBezTo>
                <a:cubicBezTo>
                  <a:pt x="362" y="4"/>
                  <a:pt x="362" y="4"/>
                  <a:pt x="362" y="4"/>
                </a:cubicBezTo>
                <a:cubicBezTo>
                  <a:pt x="302" y="4"/>
                  <a:pt x="302" y="4"/>
                  <a:pt x="302" y="4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156" y="4"/>
                  <a:pt x="156" y="4"/>
                  <a:pt x="156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17"/>
                  <a:pt x="92" y="17"/>
                  <a:pt x="92" y="17"/>
                </a:cubicBezTo>
                <a:cubicBezTo>
                  <a:pt x="115" y="20"/>
                  <a:pt x="119" y="22"/>
                  <a:pt x="119" y="4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9" y="184"/>
                  <a:pt x="114" y="189"/>
                  <a:pt x="92" y="189"/>
                </a:cubicBezTo>
                <a:cubicBezTo>
                  <a:pt x="92" y="203"/>
                  <a:pt x="92" y="203"/>
                  <a:pt x="92" y="203"/>
                </a:cubicBezTo>
                <a:cubicBezTo>
                  <a:pt x="164" y="203"/>
                  <a:pt x="164" y="203"/>
                  <a:pt x="164" y="203"/>
                </a:cubicBezTo>
                <a:lnTo>
                  <a:pt x="164" y="18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746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with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391" y="2854325"/>
            <a:ext cx="9999339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262" y="4257675"/>
            <a:ext cx="10001655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8" name="Freeform 6"/>
          <p:cNvSpPr>
            <a:spLocks noChangeAspect="1" noEditPoints="1"/>
          </p:cNvSpPr>
          <p:nvPr userDrawn="1"/>
        </p:nvSpPr>
        <p:spPr bwMode="auto">
          <a:xfrm>
            <a:off x="541479" y="536575"/>
            <a:ext cx="838364" cy="914400"/>
          </a:xfrm>
          <a:custGeom>
            <a:avLst/>
            <a:gdLst>
              <a:gd name="T0" fmla="*/ 661 w 1089"/>
              <a:gd name="T1" fmla="*/ 944 h 1188"/>
              <a:gd name="T2" fmla="*/ 690 w 1089"/>
              <a:gd name="T3" fmla="*/ 760 h 1188"/>
              <a:gd name="T4" fmla="*/ 399 w 1089"/>
              <a:gd name="T5" fmla="*/ 967 h 1188"/>
              <a:gd name="T6" fmla="*/ 569 w 1089"/>
              <a:gd name="T7" fmla="*/ 721 h 1188"/>
              <a:gd name="T8" fmla="*/ 360 w 1089"/>
              <a:gd name="T9" fmla="*/ 930 h 1188"/>
              <a:gd name="T10" fmla="*/ 452 w 1089"/>
              <a:gd name="T11" fmla="*/ 794 h 1188"/>
              <a:gd name="T12" fmla="*/ 219 w 1089"/>
              <a:gd name="T13" fmla="*/ 794 h 1188"/>
              <a:gd name="T14" fmla="*/ 490 w 1089"/>
              <a:gd name="T15" fmla="*/ 692 h 1188"/>
              <a:gd name="T16" fmla="*/ 336 w 1089"/>
              <a:gd name="T17" fmla="*/ 999 h 1188"/>
              <a:gd name="T18" fmla="*/ 753 w 1089"/>
              <a:gd name="T19" fmla="*/ 999 h 1188"/>
              <a:gd name="T20" fmla="*/ 869 w 1089"/>
              <a:gd name="T21" fmla="*/ 794 h 1188"/>
              <a:gd name="T22" fmla="*/ 729 w 1089"/>
              <a:gd name="T23" fmla="*/ 721 h 1188"/>
              <a:gd name="T24" fmla="*/ 869 w 1089"/>
              <a:gd name="T25" fmla="*/ 794 h 1188"/>
              <a:gd name="T26" fmla="*/ 1016 w 1089"/>
              <a:gd name="T27" fmla="*/ 285 h 1188"/>
              <a:gd name="T28" fmla="*/ 1080 w 1089"/>
              <a:gd name="T29" fmla="*/ 453 h 1188"/>
              <a:gd name="T30" fmla="*/ 1062 w 1089"/>
              <a:gd name="T31" fmla="*/ 341 h 1188"/>
              <a:gd name="T32" fmla="*/ 810 w 1089"/>
              <a:gd name="T33" fmla="*/ 458 h 1188"/>
              <a:gd name="T34" fmla="*/ 872 w 1089"/>
              <a:gd name="T35" fmla="*/ 474 h 1188"/>
              <a:gd name="T36" fmla="*/ 872 w 1089"/>
              <a:gd name="T37" fmla="*/ 289 h 1188"/>
              <a:gd name="T38" fmla="*/ 758 w 1089"/>
              <a:gd name="T39" fmla="*/ 303 h 1188"/>
              <a:gd name="T40" fmla="*/ 713 w 1089"/>
              <a:gd name="T41" fmla="*/ 335 h 1188"/>
              <a:gd name="T42" fmla="*/ 528 w 1089"/>
              <a:gd name="T43" fmla="*/ 302 h 1188"/>
              <a:gd name="T44" fmla="*/ 528 w 1089"/>
              <a:gd name="T45" fmla="*/ 489 h 1188"/>
              <a:gd name="T46" fmla="*/ 573 w 1089"/>
              <a:gd name="T47" fmla="*/ 329 h 1188"/>
              <a:gd name="T48" fmla="*/ 408 w 1089"/>
              <a:gd name="T49" fmla="*/ 303 h 1188"/>
              <a:gd name="T50" fmla="*/ 408 w 1089"/>
              <a:gd name="T51" fmla="*/ 489 h 1188"/>
              <a:gd name="T52" fmla="*/ 471 w 1089"/>
              <a:gd name="T53" fmla="*/ 320 h 1188"/>
              <a:gd name="T54" fmla="*/ 408 w 1089"/>
              <a:gd name="T55" fmla="*/ 303 h 1188"/>
              <a:gd name="T56" fmla="*/ 329 w 1089"/>
              <a:gd name="T57" fmla="*/ 472 h 1188"/>
              <a:gd name="T58" fmla="*/ 309 w 1089"/>
              <a:gd name="T59" fmla="*/ 303 h 1188"/>
              <a:gd name="T60" fmla="*/ 243 w 1089"/>
              <a:gd name="T61" fmla="*/ 320 h 1188"/>
              <a:gd name="T62" fmla="*/ 379 w 1089"/>
              <a:gd name="T63" fmla="*/ 489 h 1188"/>
              <a:gd name="T64" fmla="*/ 188 w 1089"/>
              <a:gd name="T65" fmla="*/ 298 h 1188"/>
              <a:gd name="T66" fmla="*/ 193 w 1089"/>
              <a:gd name="T67" fmla="*/ 464 h 1188"/>
              <a:gd name="T68" fmla="*/ 114 w 1089"/>
              <a:gd name="T69" fmla="*/ 302 h 1188"/>
              <a:gd name="T70" fmla="*/ 884 w 1089"/>
              <a:gd name="T71" fmla="*/ 16 h 1188"/>
              <a:gd name="T72" fmla="*/ 776 w 1089"/>
              <a:gd name="T73" fmla="*/ 107 h 1188"/>
              <a:gd name="T74" fmla="*/ 776 w 1089"/>
              <a:gd name="T75" fmla="*/ 107 h 1188"/>
              <a:gd name="T76" fmla="*/ 743 w 1089"/>
              <a:gd name="T77" fmla="*/ 36 h 1188"/>
              <a:gd name="T78" fmla="*/ 702 w 1089"/>
              <a:gd name="T79" fmla="*/ 17 h 1188"/>
              <a:gd name="T80" fmla="*/ 640 w 1089"/>
              <a:gd name="T81" fmla="*/ 40 h 1188"/>
              <a:gd name="T82" fmla="*/ 568 w 1089"/>
              <a:gd name="T83" fmla="*/ 4 h 1188"/>
              <a:gd name="T84" fmla="*/ 652 w 1089"/>
              <a:gd name="T85" fmla="*/ 172 h 1188"/>
              <a:gd name="T86" fmla="*/ 714 w 1089"/>
              <a:gd name="T87" fmla="*/ 189 h 1188"/>
              <a:gd name="T88" fmla="*/ 444 w 1089"/>
              <a:gd name="T89" fmla="*/ 120 h 1188"/>
              <a:gd name="T90" fmla="*/ 437 w 1089"/>
              <a:gd name="T91" fmla="*/ 136 h 1188"/>
              <a:gd name="T92" fmla="*/ 509 w 1089"/>
              <a:gd name="T93" fmla="*/ 189 h 1188"/>
              <a:gd name="T94" fmla="*/ 567 w 1089"/>
              <a:gd name="T95" fmla="*/ 169 h 1188"/>
              <a:gd name="T96" fmla="*/ 379 w 1089"/>
              <a:gd name="T97" fmla="*/ 189 h 1188"/>
              <a:gd name="T98" fmla="*/ 164 w 1089"/>
              <a:gd name="T99" fmla="*/ 189 h 1188"/>
              <a:gd name="T100" fmla="*/ 223 w 1089"/>
              <a:gd name="T101" fmla="*/ 197 h 1188"/>
              <a:gd name="T102" fmla="*/ 276 w 1089"/>
              <a:gd name="T103" fmla="*/ 203 h 1188"/>
              <a:gd name="T104" fmla="*/ 336 w 1089"/>
              <a:gd name="T105" fmla="*/ 34 h 1188"/>
              <a:gd name="T106" fmla="*/ 229 w 1089"/>
              <a:gd name="T107" fmla="*/ 148 h 1188"/>
              <a:gd name="T108" fmla="*/ 119 w 1089"/>
              <a:gd name="T109" fmla="*/ 47 h 1188"/>
              <a:gd name="T110" fmla="*/ 164 w 1089"/>
              <a:gd name="T111" fmla="*/ 203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89" h="1188">
                <a:moveTo>
                  <a:pt x="598" y="609"/>
                </a:moveTo>
                <a:cubicBezTo>
                  <a:pt x="598" y="783"/>
                  <a:pt x="598" y="783"/>
                  <a:pt x="598" y="783"/>
                </a:cubicBezTo>
                <a:cubicBezTo>
                  <a:pt x="598" y="850"/>
                  <a:pt x="619" y="904"/>
                  <a:pt x="661" y="944"/>
                </a:cubicBezTo>
                <a:cubicBezTo>
                  <a:pt x="661" y="944"/>
                  <a:pt x="661" y="944"/>
                  <a:pt x="661" y="944"/>
                </a:cubicBezTo>
                <a:cubicBezTo>
                  <a:pt x="661" y="898"/>
                  <a:pt x="661" y="898"/>
                  <a:pt x="661" y="898"/>
                </a:cubicBezTo>
                <a:cubicBezTo>
                  <a:pt x="645" y="869"/>
                  <a:pt x="637" y="834"/>
                  <a:pt x="637" y="794"/>
                </a:cubicBezTo>
                <a:cubicBezTo>
                  <a:pt x="637" y="760"/>
                  <a:pt x="637" y="760"/>
                  <a:pt x="637" y="760"/>
                </a:cubicBezTo>
                <a:cubicBezTo>
                  <a:pt x="690" y="760"/>
                  <a:pt x="690" y="760"/>
                  <a:pt x="690" y="760"/>
                </a:cubicBezTo>
                <a:cubicBezTo>
                  <a:pt x="690" y="760"/>
                  <a:pt x="690" y="929"/>
                  <a:pt x="690" y="937"/>
                </a:cubicBezTo>
                <a:cubicBezTo>
                  <a:pt x="690" y="953"/>
                  <a:pt x="690" y="962"/>
                  <a:pt x="689" y="966"/>
                </a:cubicBezTo>
                <a:cubicBezTo>
                  <a:pt x="682" y="1063"/>
                  <a:pt x="635" y="1128"/>
                  <a:pt x="544" y="1166"/>
                </a:cubicBezTo>
                <a:cubicBezTo>
                  <a:pt x="454" y="1128"/>
                  <a:pt x="406" y="1063"/>
                  <a:pt x="399" y="967"/>
                </a:cubicBezTo>
                <a:cubicBezTo>
                  <a:pt x="461" y="925"/>
                  <a:pt x="490" y="864"/>
                  <a:pt x="490" y="783"/>
                </a:cubicBezTo>
                <a:cubicBezTo>
                  <a:pt x="490" y="760"/>
                  <a:pt x="490" y="760"/>
                  <a:pt x="490" y="760"/>
                </a:cubicBezTo>
                <a:cubicBezTo>
                  <a:pt x="569" y="760"/>
                  <a:pt x="569" y="760"/>
                  <a:pt x="569" y="760"/>
                </a:cubicBezTo>
                <a:cubicBezTo>
                  <a:pt x="569" y="721"/>
                  <a:pt x="569" y="721"/>
                  <a:pt x="569" y="721"/>
                </a:cubicBezTo>
                <a:cubicBezTo>
                  <a:pt x="360" y="721"/>
                  <a:pt x="360" y="721"/>
                  <a:pt x="360" y="721"/>
                </a:cubicBezTo>
                <a:cubicBezTo>
                  <a:pt x="360" y="929"/>
                  <a:pt x="360" y="929"/>
                  <a:pt x="360" y="929"/>
                </a:cubicBezTo>
                <a:cubicBezTo>
                  <a:pt x="360" y="929"/>
                  <a:pt x="360" y="930"/>
                  <a:pt x="360" y="930"/>
                </a:cubicBezTo>
                <a:cubicBezTo>
                  <a:pt x="360" y="930"/>
                  <a:pt x="360" y="930"/>
                  <a:pt x="360" y="930"/>
                </a:cubicBezTo>
                <a:cubicBezTo>
                  <a:pt x="376" y="919"/>
                  <a:pt x="388" y="906"/>
                  <a:pt x="398" y="890"/>
                </a:cubicBezTo>
                <a:cubicBezTo>
                  <a:pt x="398" y="760"/>
                  <a:pt x="398" y="760"/>
                  <a:pt x="398" y="760"/>
                </a:cubicBezTo>
                <a:cubicBezTo>
                  <a:pt x="452" y="760"/>
                  <a:pt x="452" y="760"/>
                  <a:pt x="452" y="760"/>
                </a:cubicBezTo>
                <a:cubicBezTo>
                  <a:pt x="452" y="794"/>
                  <a:pt x="452" y="794"/>
                  <a:pt x="452" y="794"/>
                </a:cubicBezTo>
                <a:cubicBezTo>
                  <a:pt x="452" y="854"/>
                  <a:pt x="434" y="902"/>
                  <a:pt x="398" y="936"/>
                </a:cubicBezTo>
                <a:cubicBezTo>
                  <a:pt x="383" y="951"/>
                  <a:pt x="370" y="959"/>
                  <a:pt x="361" y="964"/>
                </a:cubicBezTo>
                <a:cubicBezTo>
                  <a:pt x="352" y="970"/>
                  <a:pt x="345" y="973"/>
                  <a:pt x="336" y="977"/>
                </a:cubicBezTo>
                <a:cubicBezTo>
                  <a:pt x="257" y="944"/>
                  <a:pt x="219" y="882"/>
                  <a:pt x="219" y="794"/>
                </a:cubicBezTo>
                <a:cubicBezTo>
                  <a:pt x="219" y="648"/>
                  <a:pt x="219" y="648"/>
                  <a:pt x="219" y="648"/>
                </a:cubicBezTo>
                <a:cubicBezTo>
                  <a:pt x="452" y="648"/>
                  <a:pt x="452" y="648"/>
                  <a:pt x="452" y="648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90" y="692"/>
                  <a:pt x="490" y="692"/>
                  <a:pt x="490" y="692"/>
                </a:cubicBezTo>
                <a:cubicBezTo>
                  <a:pt x="490" y="609"/>
                  <a:pt x="490" y="609"/>
                  <a:pt x="490" y="609"/>
                </a:cubicBezTo>
                <a:cubicBezTo>
                  <a:pt x="181" y="609"/>
                  <a:pt x="181" y="609"/>
                  <a:pt x="181" y="609"/>
                </a:cubicBezTo>
                <a:cubicBezTo>
                  <a:pt x="181" y="783"/>
                  <a:pt x="181" y="783"/>
                  <a:pt x="181" y="783"/>
                </a:cubicBezTo>
                <a:cubicBezTo>
                  <a:pt x="181" y="889"/>
                  <a:pt x="231" y="959"/>
                  <a:pt x="336" y="999"/>
                </a:cubicBezTo>
                <a:cubicBezTo>
                  <a:pt x="346" y="995"/>
                  <a:pt x="355" y="991"/>
                  <a:pt x="364" y="987"/>
                </a:cubicBezTo>
                <a:cubicBezTo>
                  <a:pt x="380" y="1082"/>
                  <a:pt x="439" y="1148"/>
                  <a:pt x="544" y="1188"/>
                </a:cubicBezTo>
                <a:cubicBezTo>
                  <a:pt x="649" y="1148"/>
                  <a:pt x="708" y="1082"/>
                  <a:pt x="724" y="987"/>
                </a:cubicBezTo>
                <a:cubicBezTo>
                  <a:pt x="733" y="991"/>
                  <a:pt x="743" y="995"/>
                  <a:pt x="753" y="999"/>
                </a:cubicBezTo>
                <a:cubicBezTo>
                  <a:pt x="857" y="959"/>
                  <a:pt x="907" y="889"/>
                  <a:pt x="907" y="783"/>
                </a:cubicBezTo>
                <a:cubicBezTo>
                  <a:pt x="907" y="609"/>
                  <a:pt x="907" y="609"/>
                  <a:pt x="907" y="609"/>
                </a:cubicBezTo>
                <a:lnTo>
                  <a:pt x="598" y="609"/>
                </a:lnTo>
                <a:close/>
                <a:moveTo>
                  <a:pt x="869" y="794"/>
                </a:moveTo>
                <a:cubicBezTo>
                  <a:pt x="869" y="882"/>
                  <a:pt x="831" y="944"/>
                  <a:pt x="753" y="977"/>
                </a:cubicBezTo>
                <a:cubicBezTo>
                  <a:pt x="744" y="973"/>
                  <a:pt x="735" y="969"/>
                  <a:pt x="727" y="964"/>
                </a:cubicBezTo>
                <a:cubicBezTo>
                  <a:pt x="728" y="953"/>
                  <a:pt x="729" y="941"/>
                  <a:pt x="729" y="929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637" y="721"/>
                  <a:pt x="637" y="721"/>
                  <a:pt x="637" y="721"/>
                </a:cubicBezTo>
                <a:cubicBezTo>
                  <a:pt x="637" y="648"/>
                  <a:pt x="637" y="648"/>
                  <a:pt x="637" y="648"/>
                </a:cubicBezTo>
                <a:cubicBezTo>
                  <a:pt x="869" y="648"/>
                  <a:pt x="869" y="648"/>
                  <a:pt x="869" y="648"/>
                </a:cubicBezTo>
                <a:lnTo>
                  <a:pt x="869" y="794"/>
                </a:lnTo>
                <a:close/>
                <a:moveTo>
                  <a:pt x="1062" y="347"/>
                </a:moveTo>
                <a:cubicBezTo>
                  <a:pt x="1074" y="347"/>
                  <a:pt x="1074" y="347"/>
                  <a:pt x="1074" y="347"/>
                </a:cubicBezTo>
                <a:cubicBezTo>
                  <a:pt x="1084" y="298"/>
                  <a:pt x="1084" y="298"/>
                  <a:pt x="1084" y="298"/>
                </a:cubicBezTo>
                <a:cubicBezTo>
                  <a:pt x="1068" y="290"/>
                  <a:pt x="1041" y="285"/>
                  <a:pt x="1016" y="285"/>
                </a:cubicBezTo>
                <a:cubicBezTo>
                  <a:pt x="944" y="285"/>
                  <a:pt x="895" y="331"/>
                  <a:pt x="895" y="392"/>
                </a:cubicBezTo>
                <a:cubicBezTo>
                  <a:pt x="895" y="451"/>
                  <a:pt x="938" y="493"/>
                  <a:pt x="1007" y="493"/>
                </a:cubicBezTo>
                <a:cubicBezTo>
                  <a:pt x="1041" y="493"/>
                  <a:pt x="1069" y="482"/>
                  <a:pt x="1089" y="464"/>
                </a:cubicBezTo>
                <a:cubicBezTo>
                  <a:pt x="1080" y="453"/>
                  <a:pt x="1080" y="453"/>
                  <a:pt x="1080" y="453"/>
                </a:cubicBezTo>
                <a:cubicBezTo>
                  <a:pt x="1062" y="466"/>
                  <a:pt x="1040" y="473"/>
                  <a:pt x="1018" y="473"/>
                </a:cubicBezTo>
                <a:cubicBezTo>
                  <a:pt x="969" y="473"/>
                  <a:pt x="932" y="440"/>
                  <a:pt x="932" y="383"/>
                </a:cubicBezTo>
                <a:cubicBezTo>
                  <a:pt x="932" y="331"/>
                  <a:pt x="962" y="302"/>
                  <a:pt x="1009" y="302"/>
                </a:cubicBezTo>
                <a:cubicBezTo>
                  <a:pt x="1047" y="302"/>
                  <a:pt x="1062" y="313"/>
                  <a:pt x="1062" y="341"/>
                </a:cubicBezTo>
                <a:lnTo>
                  <a:pt x="1062" y="347"/>
                </a:lnTo>
                <a:close/>
                <a:moveTo>
                  <a:pt x="783" y="303"/>
                </a:moveTo>
                <a:cubicBezTo>
                  <a:pt x="808" y="304"/>
                  <a:pt x="810" y="306"/>
                  <a:pt x="810" y="320"/>
                </a:cubicBezTo>
                <a:cubicBezTo>
                  <a:pt x="810" y="458"/>
                  <a:pt x="810" y="458"/>
                  <a:pt x="810" y="458"/>
                </a:cubicBezTo>
                <a:cubicBezTo>
                  <a:pt x="810" y="471"/>
                  <a:pt x="808" y="473"/>
                  <a:pt x="783" y="474"/>
                </a:cubicBezTo>
                <a:cubicBezTo>
                  <a:pt x="783" y="489"/>
                  <a:pt x="783" y="489"/>
                  <a:pt x="783" y="489"/>
                </a:cubicBezTo>
                <a:cubicBezTo>
                  <a:pt x="872" y="489"/>
                  <a:pt x="872" y="489"/>
                  <a:pt x="872" y="489"/>
                </a:cubicBezTo>
                <a:cubicBezTo>
                  <a:pt x="872" y="474"/>
                  <a:pt x="872" y="474"/>
                  <a:pt x="872" y="474"/>
                </a:cubicBezTo>
                <a:cubicBezTo>
                  <a:pt x="847" y="473"/>
                  <a:pt x="845" y="471"/>
                  <a:pt x="845" y="458"/>
                </a:cubicBezTo>
                <a:cubicBezTo>
                  <a:pt x="845" y="320"/>
                  <a:pt x="845" y="320"/>
                  <a:pt x="845" y="320"/>
                </a:cubicBezTo>
                <a:cubicBezTo>
                  <a:pt x="845" y="306"/>
                  <a:pt x="847" y="304"/>
                  <a:pt x="872" y="303"/>
                </a:cubicBezTo>
                <a:cubicBezTo>
                  <a:pt x="872" y="289"/>
                  <a:pt x="872" y="289"/>
                  <a:pt x="872" y="289"/>
                </a:cubicBezTo>
                <a:cubicBezTo>
                  <a:pt x="783" y="289"/>
                  <a:pt x="783" y="289"/>
                  <a:pt x="783" y="289"/>
                </a:cubicBezTo>
                <a:lnTo>
                  <a:pt x="783" y="303"/>
                </a:lnTo>
                <a:close/>
                <a:moveTo>
                  <a:pt x="731" y="335"/>
                </a:moveTo>
                <a:cubicBezTo>
                  <a:pt x="731" y="308"/>
                  <a:pt x="736" y="303"/>
                  <a:pt x="758" y="303"/>
                </a:cubicBezTo>
                <a:cubicBezTo>
                  <a:pt x="758" y="289"/>
                  <a:pt x="758" y="289"/>
                  <a:pt x="758" y="289"/>
                </a:cubicBezTo>
                <a:cubicBezTo>
                  <a:pt x="686" y="289"/>
                  <a:pt x="686" y="289"/>
                  <a:pt x="686" y="289"/>
                </a:cubicBezTo>
                <a:cubicBezTo>
                  <a:pt x="686" y="303"/>
                  <a:pt x="686" y="303"/>
                  <a:pt x="686" y="303"/>
                </a:cubicBezTo>
                <a:cubicBezTo>
                  <a:pt x="708" y="303"/>
                  <a:pt x="713" y="308"/>
                  <a:pt x="713" y="335"/>
                </a:cubicBezTo>
                <a:cubicBezTo>
                  <a:pt x="713" y="436"/>
                  <a:pt x="713" y="436"/>
                  <a:pt x="713" y="436"/>
                </a:cubicBezTo>
                <a:cubicBezTo>
                  <a:pt x="584" y="289"/>
                  <a:pt x="584" y="289"/>
                  <a:pt x="584" y="289"/>
                </a:cubicBezTo>
                <a:cubicBezTo>
                  <a:pt x="526" y="289"/>
                  <a:pt x="526" y="289"/>
                  <a:pt x="526" y="289"/>
                </a:cubicBezTo>
                <a:cubicBezTo>
                  <a:pt x="528" y="302"/>
                  <a:pt x="528" y="302"/>
                  <a:pt x="528" y="302"/>
                </a:cubicBezTo>
                <a:cubicBezTo>
                  <a:pt x="552" y="306"/>
                  <a:pt x="555" y="308"/>
                  <a:pt x="555" y="329"/>
                </a:cubicBezTo>
                <a:cubicBezTo>
                  <a:pt x="555" y="443"/>
                  <a:pt x="555" y="443"/>
                  <a:pt x="555" y="443"/>
                </a:cubicBezTo>
                <a:cubicBezTo>
                  <a:pt x="555" y="469"/>
                  <a:pt x="550" y="474"/>
                  <a:pt x="528" y="474"/>
                </a:cubicBezTo>
                <a:cubicBezTo>
                  <a:pt x="528" y="489"/>
                  <a:pt x="528" y="489"/>
                  <a:pt x="528" y="489"/>
                </a:cubicBezTo>
                <a:cubicBezTo>
                  <a:pt x="600" y="489"/>
                  <a:pt x="600" y="489"/>
                  <a:pt x="600" y="489"/>
                </a:cubicBezTo>
                <a:cubicBezTo>
                  <a:pt x="600" y="474"/>
                  <a:pt x="600" y="474"/>
                  <a:pt x="600" y="474"/>
                </a:cubicBezTo>
                <a:cubicBezTo>
                  <a:pt x="577" y="474"/>
                  <a:pt x="573" y="469"/>
                  <a:pt x="573" y="443"/>
                </a:cubicBezTo>
                <a:cubicBezTo>
                  <a:pt x="573" y="329"/>
                  <a:pt x="573" y="329"/>
                  <a:pt x="573" y="329"/>
                </a:cubicBezTo>
                <a:cubicBezTo>
                  <a:pt x="716" y="491"/>
                  <a:pt x="716" y="491"/>
                  <a:pt x="716" y="491"/>
                </a:cubicBezTo>
                <a:cubicBezTo>
                  <a:pt x="731" y="491"/>
                  <a:pt x="731" y="491"/>
                  <a:pt x="731" y="491"/>
                </a:cubicBezTo>
                <a:lnTo>
                  <a:pt x="731" y="335"/>
                </a:lnTo>
                <a:close/>
                <a:moveTo>
                  <a:pt x="408" y="303"/>
                </a:moveTo>
                <a:cubicBezTo>
                  <a:pt x="433" y="304"/>
                  <a:pt x="436" y="306"/>
                  <a:pt x="436" y="320"/>
                </a:cubicBezTo>
                <a:cubicBezTo>
                  <a:pt x="436" y="458"/>
                  <a:pt x="436" y="458"/>
                  <a:pt x="436" y="458"/>
                </a:cubicBezTo>
                <a:cubicBezTo>
                  <a:pt x="436" y="471"/>
                  <a:pt x="433" y="473"/>
                  <a:pt x="408" y="474"/>
                </a:cubicBezTo>
                <a:cubicBezTo>
                  <a:pt x="408" y="489"/>
                  <a:pt x="408" y="489"/>
                  <a:pt x="408" y="489"/>
                </a:cubicBezTo>
                <a:cubicBezTo>
                  <a:pt x="498" y="489"/>
                  <a:pt x="498" y="489"/>
                  <a:pt x="498" y="489"/>
                </a:cubicBezTo>
                <a:cubicBezTo>
                  <a:pt x="498" y="474"/>
                  <a:pt x="498" y="474"/>
                  <a:pt x="498" y="474"/>
                </a:cubicBezTo>
                <a:cubicBezTo>
                  <a:pt x="473" y="473"/>
                  <a:pt x="471" y="471"/>
                  <a:pt x="471" y="458"/>
                </a:cubicBezTo>
                <a:cubicBezTo>
                  <a:pt x="471" y="320"/>
                  <a:pt x="471" y="320"/>
                  <a:pt x="471" y="320"/>
                </a:cubicBezTo>
                <a:cubicBezTo>
                  <a:pt x="471" y="306"/>
                  <a:pt x="473" y="304"/>
                  <a:pt x="498" y="303"/>
                </a:cubicBezTo>
                <a:cubicBezTo>
                  <a:pt x="498" y="289"/>
                  <a:pt x="498" y="289"/>
                  <a:pt x="498" y="289"/>
                </a:cubicBezTo>
                <a:cubicBezTo>
                  <a:pt x="408" y="289"/>
                  <a:pt x="408" y="289"/>
                  <a:pt x="408" y="289"/>
                </a:cubicBezTo>
                <a:lnTo>
                  <a:pt x="408" y="303"/>
                </a:lnTo>
                <a:close/>
                <a:moveTo>
                  <a:pt x="390" y="431"/>
                </a:moveTo>
                <a:cubicBezTo>
                  <a:pt x="379" y="431"/>
                  <a:pt x="379" y="431"/>
                  <a:pt x="379" y="431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62" y="466"/>
                  <a:pt x="352" y="472"/>
                  <a:pt x="329" y="472"/>
                </a:cubicBezTo>
                <a:cubicBezTo>
                  <a:pt x="292" y="472"/>
                  <a:pt x="292" y="472"/>
                  <a:pt x="292" y="472"/>
                </a:cubicBezTo>
                <a:cubicBezTo>
                  <a:pt x="279" y="472"/>
                  <a:pt x="278" y="467"/>
                  <a:pt x="278" y="449"/>
                </a:cubicBezTo>
                <a:cubicBezTo>
                  <a:pt x="278" y="320"/>
                  <a:pt x="278" y="320"/>
                  <a:pt x="278" y="320"/>
                </a:cubicBezTo>
                <a:cubicBezTo>
                  <a:pt x="278" y="306"/>
                  <a:pt x="280" y="303"/>
                  <a:pt x="309" y="303"/>
                </a:cubicBezTo>
                <a:cubicBezTo>
                  <a:pt x="309" y="289"/>
                  <a:pt x="309" y="289"/>
                  <a:pt x="309" y="289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41" y="304"/>
                  <a:pt x="243" y="306"/>
                  <a:pt x="243" y="320"/>
                </a:cubicBezTo>
                <a:cubicBezTo>
                  <a:pt x="243" y="446"/>
                  <a:pt x="243" y="446"/>
                  <a:pt x="243" y="446"/>
                </a:cubicBezTo>
                <a:cubicBezTo>
                  <a:pt x="243" y="469"/>
                  <a:pt x="241" y="471"/>
                  <a:pt x="219" y="475"/>
                </a:cubicBezTo>
                <a:cubicBezTo>
                  <a:pt x="219" y="489"/>
                  <a:pt x="219" y="489"/>
                  <a:pt x="219" y="489"/>
                </a:cubicBezTo>
                <a:cubicBezTo>
                  <a:pt x="379" y="489"/>
                  <a:pt x="379" y="489"/>
                  <a:pt x="379" y="489"/>
                </a:cubicBezTo>
                <a:lnTo>
                  <a:pt x="390" y="431"/>
                </a:lnTo>
                <a:close/>
                <a:moveTo>
                  <a:pt x="167" y="347"/>
                </a:moveTo>
                <a:cubicBezTo>
                  <a:pt x="179" y="347"/>
                  <a:pt x="179" y="347"/>
                  <a:pt x="179" y="347"/>
                </a:cubicBezTo>
                <a:cubicBezTo>
                  <a:pt x="188" y="298"/>
                  <a:pt x="188" y="298"/>
                  <a:pt x="188" y="298"/>
                </a:cubicBezTo>
                <a:cubicBezTo>
                  <a:pt x="172" y="290"/>
                  <a:pt x="146" y="285"/>
                  <a:pt x="120" y="285"/>
                </a:cubicBezTo>
                <a:cubicBezTo>
                  <a:pt x="49" y="285"/>
                  <a:pt x="0" y="331"/>
                  <a:pt x="0" y="392"/>
                </a:cubicBezTo>
                <a:cubicBezTo>
                  <a:pt x="0" y="451"/>
                  <a:pt x="43" y="493"/>
                  <a:pt x="112" y="493"/>
                </a:cubicBezTo>
                <a:cubicBezTo>
                  <a:pt x="146" y="493"/>
                  <a:pt x="174" y="482"/>
                  <a:pt x="193" y="464"/>
                </a:cubicBezTo>
                <a:cubicBezTo>
                  <a:pt x="185" y="453"/>
                  <a:pt x="185" y="453"/>
                  <a:pt x="185" y="453"/>
                </a:cubicBezTo>
                <a:cubicBezTo>
                  <a:pt x="167" y="466"/>
                  <a:pt x="145" y="473"/>
                  <a:pt x="123" y="473"/>
                </a:cubicBezTo>
                <a:cubicBezTo>
                  <a:pt x="74" y="473"/>
                  <a:pt x="37" y="440"/>
                  <a:pt x="37" y="383"/>
                </a:cubicBezTo>
                <a:cubicBezTo>
                  <a:pt x="37" y="331"/>
                  <a:pt x="66" y="302"/>
                  <a:pt x="114" y="302"/>
                </a:cubicBezTo>
                <a:cubicBezTo>
                  <a:pt x="152" y="302"/>
                  <a:pt x="167" y="313"/>
                  <a:pt x="167" y="341"/>
                </a:cubicBezTo>
                <a:lnTo>
                  <a:pt x="167" y="347"/>
                </a:lnTo>
                <a:close/>
                <a:moveTo>
                  <a:pt x="813" y="98"/>
                </a:moveTo>
                <a:cubicBezTo>
                  <a:pt x="813" y="45"/>
                  <a:pt x="840" y="16"/>
                  <a:pt x="884" y="16"/>
                </a:cubicBezTo>
                <a:cubicBezTo>
                  <a:pt x="930" y="16"/>
                  <a:pt x="960" y="50"/>
                  <a:pt x="960" y="109"/>
                </a:cubicBezTo>
                <a:cubicBezTo>
                  <a:pt x="960" y="162"/>
                  <a:pt x="933" y="190"/>
                  <a:pt x="889" y="190"/>
                </a:cubicBezTo>
                <a:cubicBezTo>
                  <a:pt x="843" y="190"/>
                  <a:pt x="813" y="156"/>
                  <a:pt x="813" y="98"/>
                </a:cubicBezTo>
                <a:moveTo>
                  <a:pt x="776" y="107"/>
                </a:moveTo>
                <a:cubicBezTo>
                  <a:pt x="776" y="167"/>
                  <a:pt x="816" y="207"/>
                  <a:pt x="883" y="207"/>
                </a:cubicBezTo>
                <a:cubicBezTo>
                  <a:pt x="951" y="207"/>
                  <a:pt x="997" y="163"/>
                  <a:pt x="997" y="100"/>
                </a:cubicBezTo>
                <a:cubicBezTo>
                  <a:pt x="997" y="40"/>
                  <a:pt x="957" y="0"/>
                  <a:pt x="890" y="0"/>
                </a:cubicBezTo>
                <a:cubicBezTo>
                  <a:pt x="822" y="0"/>
                  <a:pt x="776" y="44"/>
                  <a:pt x="776" y="107"/>
                </a:cubicBezTo>
                <a:moveTo>
                  <a:pt x="714" y="189"/>
                </a:moveTo>
                <a:cubicBezTo>
                  <a:pt x="689" y="188"/>
                  <a:pt x="687" y="186"/>
                  <a:pt x="687" y="172"/>
                </a:cubicBezTo>
                <a:cubicBezTo>
                  <a:pt x="687" y="115"/>
                  <a:pt x="687" y="115"/>
                  <a:pt x="687" y="115"/>
                </a:cubicBezTo>
                <a:cubicBezTo>
                  <a:pt x="743" y="36"/>
                  <a:pt x="743" y="36"/>
                  <a:pt x="743" y="36"/>
                </a:cubicBezTo>
                <a:cubicBezTo>
                  <a:pt x="753" y="22"/>
                  <a:pt x="756" y="18"/>
                  <a:pt x="771" y="18"/>
                </a:cubicBezTo>
                <a:cubicBezTo>
                  <a:pt x="771" y="4"/>
                  <a:pt x="771" y="4"/>
                  <a:pt x="771" y="4"/>
                </a:cubicBezTo>
                <a:cubicBezTo>
                  <a:pt x="702" y="4"/>
                  <a:pt x="702" y="4"/>
                  <a:pt x="702" y="4"/>
                </a:cubicBezTo>
                <a:cubicBezTo>
                  <a:pt x="702" y="17"/>
                  <a:pt x="702" y="17"/>
                  <a:pt x="702" y="17"/>
                </a:cubicBezTo>
                <a:cubicBezTo>
                  <a:pt x="720" y="18"/>
                  <a:pt x="724" y="21"/>
                  <a:pt x="724" y="27"/>
                </a:cubicBezTo>
                <a:cubicBezTo>
                  <a:pt x="724" y="31"/>
                  <a:pt x="722" y="36"/>
                  <a:pt x="718" y="42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40" y="40"/>
                  <a:pt x="640" y="40"/>
                  <a:pt x="640" y="40"/>
                </a:cubicBezTo>
                <a:cubicBezTo>
                  <a:pt x="636" y="34"/>
                  <a:pt x="634" y="31"/>
                  <a:pt x="634" y="27"/>
                </a:cubicBezTo>
                <a:cubicBezTo>
                  <a:pt x="634" y="21"/>
                  <a:pt x="639" y="18"/>
                  <a:pt x="657" y="17"/>
                </a:cubicBezTo>
                <a:cubicBezTo>
                  <a:pt x="657" y="4"/>
                  <a:pt x="657" y="4"/>
                  <a:pt x="657" y="4"/>
                </a:cubicBezTo>
                <a:cubicBezTo>
                  <a:pt x="568" y="4"/>
                  <a:pt x="568" y="4"/>
                  <a:pt x="568" y="4"/>
                </a:cubicBezTo>
                <a:cubicBezTo>
                  <a:pt x="568" y="18"/>
                  <a:pt x="568" y="18"/>
                  <a:pt x="568" y="18"/>
                </a:cubicBezTo>
                <a:cubicBezTo>
                  <a:pt x="581" y="18"/>
                  <a:pt x="585" y="22"/>
                  <a:pt x="595" y="36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52" y="172"/>
                  <a:pt x="652" y="172"/>
                  <a:pt x="652" y="172"/>
                </a:cubicBezTo>
                <a:cubicBezTo>
                  <a:pt x="652" y="186"/>
                  <a:pt x="650" y="188"/>
                  <a:pt x="625" y="189"/>
                </a:cubicBezTo>
                <a:cubicBezTo>
                  <a:pt x="625" y="203"/>
                  <a:pt x="625" y="203"/>
                  <a:pt x="625" y="203"/>
                </a:cubicBezTo>
                <a:cubicBezTo>
                  <a:pt x="714" y="203"/>
                  <a:pt x="714" y="203"/>
                  <a:pt x="714" y="203"/>
                </a:cubicBezTo>
                <a:lnTo>
                  <a:pt x="714" y="189"/>
                </a:lnTo>
                <a:close/>
                <a:moveTo>
                  <a:pt x="444" y="120"/>
                </a:moveTo>
                <a:cubicBezTo>
                  <a:pt x="476" y="47"/>
                  <a:pt x="476" y="47"/>
                  <a:pt x="476" y="47"/>
                </a:cubicBezTo>
                <a:cubicBezTo>
                  <a:pt x="508" y="120"/>
                  <a:pt x="508" y="120"/>
                  <a:pt x="508" y="120"/>
                </a:cubicBezTo>
                <a:lnTo>
                  <a:pt x="444" y="120"/>
                </a:lnTo>
                <a:close/>
                <a:moveTo>
                  <a:pt x="446" y="189"/>
                </a:moveTo>
                <a:cubicBezTo>
                  <a:pt x="427" y="189"/>
                  <a:pt x="421" y="185"/>
                  <a:pt x="421" y="176"/>
                </a:cubicBezTo>
                <a:cubicBezTo>
                  <a:pt x="421" y="173"/>
                  <a:pt x="423" y="168"/>
                  <a:pt x="425" y="164"/>
                </a:cubicBezTo>
                <a:cubicBezTo>
                  <a:pt x="437" y="136"/>
                  <a:pt x="437" y="136"/>
                  <a:pt x="437" y="136"/>
                </a:cubicBezTo>
                <a:cubicBezTo>
                  <a:pt x="515" y="136"/>
                  <a:pt x="515" y="136"/>
                  <a:pt x="515" y="136"/>
                </a:cubicBezTo>
                <a:cubicBezTo>
                  <a:pt x="528" y="167"/>
                  <a:pt x="528" y="167"/>
                  <a:pt x="528" y="167"/>
                </a:cubicBezTo>
                <a:cubicBezTo>
                  <a:pt x="530" y="171"/>
                  <a:pt x="531" y="175"/>
                  <a:pt x="531" y="178"/>
                </a:cubicBezTo>
                <a:cubicBezTo>
                  <a:pt x="531" y="186"/>
                  <a:pt x="526" y="189"/>
                  <a:pt x="509" y="189"/>
                </a:cubicBezTo>
                <a:cubicBezTo>
                  <a:pt x="509" y="203"/>
                  <a:pt x="509" y="203"/>
                  <a:pt x="509" y="203"/>
                </a:cubicBezTo>
                <a:cubicBezTo>
                  <a:pt x="591" y="203"/>
                  <a:pt x="591" y="203"/>
                  <a:pt x="591" y="203"/>
                </a:cubicBezTo>
                <a:cubicBezTo>
                  <a:pt x="591" y="189"/>
                  <a:pt x="591" y="189"/>
                  <a:pt x="591" y="189"/>
                </a:cubicBezTo>
                <a:cubicBezTo>
                  <a:pt x="576" y="188"/>
                  <a:pt x="574" y="185"/>
                  <a:pt x="567" y="169"/>
                </a:cubicBezTo>
                <a:cubicBezTo>
                  <a:pt x="492" y="1"/>
                  <a:pt x="492" y="1"/>
                  <a:pt x="492" y="1"/>
                </a:cubicBezTo>
                <a:cubicBezTo>
                  <a:pt x="478" y="1"/>
                  <a:pt x="478" y="1"/>
                  <a:pt x="478" y="1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397" y="185"/>
                  <a:pt x="394" y="188"/>
                  <a:pt x="379" y="189"/>
                </a:cubicBezTo>
                <a:cubicBezTo>
                  <a:pt x="379" y="203"/>
                  <a:pt x="379" y="203"/>
                  <a:pt x="379" y="203"/>
                </a:cubicBezTo>
                <a:cubicBezTo>
                  <a:pt x="446" y="203"/>
                  <a:pt x="446" y="203"/>
                  <a:pt x="446" y="203"/>
                </a:cubicBezTo>
                <a:lnTo>
                  <a:pt x="446" y="189"/>
                </a:lnTo>
                <a:close/>
                <a:moveTo>
                  <a:pt x="164" y="189"/>
                </a:moveTo>
                <a:cubicBezTo>
                  <a:pt x="142" y="189"/>
                  <a:pt x="137" y="184"/>
                  <a:pt x="137" y="157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23" y="197"/>
                  <a:pt x="223" y="197"/>
                  <a:pt x="223" y="197"/>
                </a:cubicBezTo>
                <a:cubicBezTo>
                  <a:pt x="301" y="42"/>
                  <a:pt x="301" y="42"/>
                  <a:pt x="301" y="42"/>
                </a:cubicBezTo>
                <a:cubicBezTo>
                  <a:pt x="301" y="172"/>
                  <a:pt x="301" y="172"/>
                  <a:pt x="301" y="172"/>
                </a:cubicBezTo>
                <a:cubicBezTo>
                  <a:pt x="301" y="186"/>
                  <a:pt x="299" y="188"/>
                  <a:pt x="276" y="189"/>
                </a:cubicBezTo>
                <a:cubicBezTo>
                  <a:pt x="276" y="203"/>
                  <a:pt x="276" y="203"/>
                  <a:pt x="276" y="203"/>
                </a:cubicBezTo>
                <a:cubicBezTo>
                  <a:pt x="362" y="203"/>
                  <a:pt x="362" y="203"/>
                  <a:pt x="362" y="203"/>
                </a:cubicBezTo>
                <a:cubicBezTo>
                  <a:pt x="362" y="189"/>
                  <a:pt x="362" y="189"/>
                  <a:pt x="362" y="189"/>
                </a:cubicBezTo>
                <a:cubicBezTo>
                  <a:pt x="338" y="188"/>
                  <a:pt x="336" y="186"/>
                  <a:pt x="336" y="172"/>
                </a:cubicBezTo>
                <a:cubicBezTo>
                  <a:pt x="336" y="34"/>
                  <a:pt x="336" y="34"/>
                  <a:pt x="336" y="34"/>
                </a:cubicBezTo>
                <a:cubicBezTo>
                  <a:pt x="336" y="21"/>
                  <a:pt x="338" y="19"/>
                  <a:pt x="362" y="18"/>
                </a:cubicBezTo>
                <a:cubicBezTo>
                  <a:pt x="362" y="4"/>
                  <a:pt x="362" y="4"/>
                  <a:pt x="362" y="4"/>
                </a:cubicBezTo>
                <a:cubicBezTo>
                  <a:pt x="302" y="4"/>
                  <a:pt x="302" y="4"/>
                  <a:pt x="302" y="4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156" y="4"/>
                  <a:pt x="156" y="4"/>
                  <a:pt x="156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17"/>
                  <a:pt x="92" y="17"/>
                  <a:pt x="92" y="17"/>
                </a:cubicBezTo>
                <a:cubicBezTo>
                  <a:pt x="115" y="20"/>
                  <a:pt x="119" y="22"/>
                  <a:pt x="119" y="4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9" y="184"/>
                  <a:pt x="114" y="189"/>
                  <a:pt x="92" y="189"/>
                </a:cubicBezTo>
                <a:cubicBezTo>
                  <a:pt x="92" y="203"/>
                  <a:pt x="92" y="203"/>
                  <a:pt x="92" y="203"/>
                </a:cubicBezTo>
                <a:cubicBezTo>
                  <a:pt x="164" y="203"/>
                  <a:pt x="164" y="203"/>
                  <a:pt x="164" y="203"/>
                </a:cubicBezTo>
                <a:lnTo>
                  <a:pt x="164" y="18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6967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60/4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389" y="2854325"/>
            <a:ext cx="5881124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261" y="4257675"/>
            <a:ext cx="5881124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8" name="Freeform 6"/>
          <p:cNvSpPr>
            <a:spLocks noChangeAspect="1" noEditPoints="1"/>
          </p:cNvSpPr>
          <p:nvPr userDrawn="1"/>
        </p:nvSpPr>
        <p:spPr bwMode="auto">
          <a:xfrm>
            <a:off x="541479" y="536575"/>
            <a:ext cx="838364" cy="914400"/>
          </a:xfrm>
          <a:custGeom>
            <a:avLst/>
            <a:gdLst>
              <a:gd name="T0" fmla="*/ 661 w 1089"/>
              <a:gd name="T1" fmla="*/ 944 h 1188"/>
              <a:gd name="T2" fmla="*/ 690 w 1089"/>
              <a:gd name="T3" fmla="*/ 760 h 1188"/>
              <a:gd name="T4" fmla="*/ 399 w 1089"/>
              <a:gd name="T5" fmla="*/ 967 h 1188"/>
              <a:gd name="T6" fmla="*/ 569 w 1089"/>
              <a:gd name="T7" fmla="*/ 721 h 1188"/>
              <a:gd name="T8" fmla="*/ 360 w 1089"/>
              <a:gd name="T9" fmla="*/ 930 h 1188"/>
              <a:gd name="T10" fmla="*/ 452 w 1089"/>
              <a:gd name="T11" fmla="*/ 794 h 1188"/>
              <a:gd name="T12" fmla="*/ 219 w 1089"/>
              <a:gd name="T13" fmla="*/ 794 h 1188"/>
              <a:gd name="T14" fmla="*/ 490 w 1089"/>
              <a:gd name="T15" fmla="*/ 692 h 1188"/>
              <a:gd name="T16" fmla="*/ 336 w 1089"/>
              <a:gd name="T17" fmla="*/ 999 h 1188"/>
              <a:gd name="T18" fmla="*/ 753 w 1089"/>
              <a:gd name="T19" fmla="*/ 999 h 1188"/>
              <a:gd name="T20" fmla="*/ 869 w 1089"/>
              <a:gd name="T21" fmla="*/ 794 h 1188"/>
              <a:gd name="T22" fmla="*/ 729 w 1089"/>
              <a:gd name="T23" fmla="*/ 721 h 1188"/>
              <a:gd name="T24" fmla="*/ 869 w 1089"/>
              <a:gd name="T25" fmla="*/ 794 h 1188"/>
              <a:gd name="T26" fmla="*/ 1016 w 1089"/>
              <a:gd name="T27" fmla="*/ 285 h 1188"/>
              <a:gd name="T28" fmla="*/ 1080 w 1089"/>
              <a:gd name="T29" fmla="*/ 453 h 1188"/>
              <a:gd name="T30" fmla="*/ 1062 w 1089"/>
              <a:gd name="T31" fmla="*/ 341 h 1188"/>
              <a:gd name="T32" fmla="*/ 810 w 1089"/>
              <a:gd name="T33" fmla="*/ 458 h 1188"/>
              <a:gd name="T34" fmla="*/ 872 w 1089"/>
              <a:gd name="T35" fmla="*/ 474 h 1188"/>
              <a:gd name="T36" fmla="*/ 872 w 1089"/>
              <a:gd name="T37" fmla="*/ 289 h 1188"/>
              <a:gd name="T38" fmla="*/ 758 w 1089"/>
              <a:gd name="T39" fmla="*/ 303 h 1188"/>
              <a:gd name="T40" fmla="*/ 713 w 1089"/>
              <a:gd name="T41" fmla="*/ 335 h 1188"/>
              <a:gd name="T42" fmla="*/ 528 w 1089"/>
              <a:gd name="T43" fmla="*/ 302 h 1188"/>
              <a:gd name="T44" fmla="*/ 528 w 1089"/>
              <a:gd name="T45" fmla="*/ 489 h 1188"/>
              <a:gd name="T46" fmla="*/ 573 w 1089"/>
              <a:gd name="T47" fmla="*/ 329 h 1188"/>
              <a:gd name="T48" fmla="*/ 408 w 1089"/>
              <a:gd name="T49" fmla="*/ 303 h 1188"/>
              <a:gd name="T50" fmla="*/ 408 w 1089"/>
              <a:gd name="T51" fmla="*/ 489 h 1188"/>
              <a:gd name="T52" fmla="*/ 471 w 1089"/>
              <a:gd name="T53" fmla="*/ 320 h 1188"/>
              <a:gd name="T54" fmla="*/ 408 w 1089"/>
              <a:gd name="T55" fmla="*/ 303 h 1188"/>
              <a:gd name="T56" fmla="*/ 329 w 1089"/>
              <a:gd name="T57" fmla="*/ 472 h 1188"/>
              <a:gd name="T58" fmla="*/ 309 w 1089"/>
              <a:gd name="T59" fmla="*/ 303 h 1188"/>
              <a:gd name="T60" fmla="*/ 243 w 1089"/>
              <a:gd name="T61" fmla="*/ 320 h 1188"/>
              <a:gd name="T62" fmla="*/ 379 w 1089"/>
              <a:gd name="T63" fmla="*/ 489 h 1188"/>
              <a:gd name="T64" fmla="*/ 188 w 1089"/>
              <a:gd name="T65" fmla="*/ 298 h 1188"/>
              <a:gd name="T66" fmla="*/ 193 w 1089"/>
              <a:gd name="T67" fmla="*/ 464 h 1188"/>
              <a:gd name="T68" fmla="*/ 114 w 1089"/>
              <a:gd name="T69" fmla="*/ 302 h 1188"/>
              <a:gd name="T70" fmla="*/ 884 w 1089"/>
              <a:gd name="T71" fmla="*/ 16 h 1188"/>
              <a:gd name="T72" fmla="*/ 776 w 1089"/>
              <a:gd name="T73" fmla="*/ 107 h 1188"/>
              <a:gd name="T74" fmla="*/ 776 w 1089"/>
              <a:gd name="T75" fmla="*/ 107 h 1188"/>
              <a:gd name="T76" fmla="*/ 743 w 1089"/>
              <a:gd name="T77" fmla="*/ 36 h 1188"/>
              <a:gd name="T78" fmla="*/ 702 w 1089"/>
              <a:gd name="T79" fmla="*/ 17 h 1188"/>
              <a:gd name="T80" fmla="*/ 640 w 1089"/>
              <a:gd name="T81" fmla="*/ 40 h 1188"/>
              <a:gd name="T82" fmla="*/ 568 w 1089"/>
              <a:gd name="T83" fmla="*/ 4 h 1188"/>
              <a:gd name="T84" fmla="*/ 652 w 1089"/>
              <a:gd name="T85" fmla="*/ 172 h 1188"/>
              <a:gd name="T86" fmla="*/ 714 w 1089"/>
              <a:gd name="T87" fmla="*/ 189 h 1188"/>
              <a:gd name="T88" fmla="*/ 444 w 1089"/>
              <a:gd name="T89" fmla="*/ 120 h 1188"/>
              <a:gd name="T90" fmla="*/ 437 w 1089"/>
              <a:gd name="T91" fmla="*/ 136 h 1188"/>
              <a:gd name="T92" fmla="*/ 509 w 1089"/>
              <a:gd name="T93" fmla="*/ 189 h 1188"/>
              <a:gd name="T94" fmla="*/ 567 w 1089"/>
              <a:gd name="T95" fmla="*/ 169 h 1188"/>
              <a:gd name="T96" fmla="*/ 379 w 1089"/>
              <a:gd name="T97" fmla="*/ 189 h 1188"/>
              <a:gd name="T98" fmla="*/ 164 w 1089"/>
              <a:gd name="T99" fmla="*/ 189 h 1188"/>
              <a:gd name="T100" fmla="*/ 223 w 1089"/>
              <a:gd name="T101" fmla="*/ 197 h 1188"/>
              <a:gd name="T102" fmla="*/ 276 w 1089"/>
              <a:gd name="T103" fmla="*/ 203 h 1188"/>
              <a:gd name="T104" fmla="*/ 336 w 1089"/>
              <a:gd name="T105" fmla="*/ 34 h 1188"/>
              <a:gd name="T106" fmla="*/ 229 w 1089"/>
              <a:gd name="T107" fmla="*/ 148 h 1188"/>
              <a:gd name="T108" fmla="*/ 119 w 1089"/>
              <a:gd name="T109" fmla="*/ 47 h 1188"/>
              <a:gd name="T110" fmla="*/ 164 w 1089"/>
              <a:gd name="T111" fmla="*/ 203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89" h="1188">
                <a:moveTo>
                  <a:pt x="598" y="609"/>
                </a:moveTo>
                <a:cubicBezTo>
                  <a:pt x="598" y="783"/>
                  <a:pt x="598" y="783"/>
                  <a:pt x="598" y="783"/>
                </a:cubicBezTo>
                <a:cubicBezTo>
                  <a:pt x="598" y="850"/>
                  <a:pt x="619" y="904"/>
                  <a:pt x="661" y="944"/>
                </a:cubicBezTo>
                <a:cubicBezTo>
                  <a:pt x="661" y="944"/>
                  <a:pt x="661" y="944"/>
                  <a:pt x="661" y="944"/>
                </a:cubicBezTo>
                <a:cubicBezTo>
                  <a:pt x="661" y="898"/>
                  <a:pt x="661" y="898"/>
                  <a:pt x="661" y="898"/>
                </a:cubicBezTo>
                <a:cubicBezTo>
                  <a:pt x="645" y="869"/>
                  <a:pt x="637" y="834"/>
                  <a:pt x="637" y="794"/>
                </a:cubicBezTo>
                <a:cubicBezTo>
                  <a:pt x="637" y="760"/>
                  <a:pt x="637" y="760"/>
                  <a:pt x="637" y="760"/>
                </a:cubicBezTo>
                <a:cubicBezTo>
                  <a:pt x="690" y="760"/>
                  <a:pt x="690" y="760"/>
                  <a:pt x="690" y="760"/>
                </a:cubicBezTo>
                <a:cubicBezTo>
                  <a:pt x="690" y="760"/>
                  <a:pt x="690" y="929"/>
                  <a:pt x="690" y="937"/>
                </a:cubicBezTo>
                <a:cubicBezTo>
                  <a:pt x="690" y="953"/>
                  <a:pt x="690" y="962"/>
                  <a:pt x="689" y="966"/>
                </a:cubicBezTo>
                <a:cubicBezTo>
                  <a:pt x="682" y="1063"/>
                  <a:pt x="635" y="1128"/>
                  <a:pt x="544" y="1166"/>
                </a:cubicBezTo>
                <a:cubicBezTo>
                  <a:pt x="454" y="1128"/>
                  <a:pt x="406" y="1063"/>
                  <a:pt x="399" y="967"/>
                </a:cubicBezTo>
                <a:cubicBezTo>
                  <a:pt x="461" y="925"/>
                  <a:pt x="490" y="864"/>
                  <a:pt x="490" y="783"/>
                </a:cubicBezTo>
                <a:cubicBezTo>
                  <a:pt x="490" y="760"/>
                  <a:pt x="490" y="760"/>
                  <a:pt x="490" y="760"/>
                </a:cubicBezTo>
                <a:cubicBezTo>
                  <a:pt x="569" y="760"/>
                  <a:pt x="569" y="760"/>
                  <a:pt x="569" y="760"/>
                </a:cubicBezTo>
                <a:cubicBezTo>
                  <a:pt x="569" y="721"/>
                  <a:pt x="569" y="721"/>
                  <a:pt x="569" y="721"/>
                </a:cubicBezTo>
                <a:cubicBezTo>
                  <a:pt x="360" y="721"/>
                  <a:pt x="360" y="721"/>
                  <a:pt x="360" y="721"/>
                </a:cubicBezTo>
                <a:cubicBezTo>
                  <a:pt x="360" y="929"/>
                  <a:pt x="360" y="929"/>
                  <a:pt x="360" y="929"/>
                </a:cubicBezTo>
                <a:cubicBezTo>
                  <a:pt x="360" y="929"/>
                  <a:pt x="360" y="930"/>
                  <a:pt x="360" y="930"/>
                </a:cubicBezTo>
                <a:cubicBezTo>
                  <a:pt x="360" y="930"/>
                  <a:pt x="360" y="930"/>
                  <a:pt x="360" y="930"/>
                </a:cubicBezTo>
                <a:cubicBezTo>
                  <a:pt x="376" y="919"/>
                  <a:pt x="388" y="906"/>
                  <a:pt x="398" y="890"/>
                </a:cubicBezTo>
                <a:cubicBezTo>
                  <a:pt x="398" y="760"/>
                  <a:pt x="398" y="760"/>
                  <a:pt x="398" y="760"/>
                </a:cubicBezTo>
                <a:cubicBezTo>
                  <a:pt x="452" y="760"/>
                  <a:pt x="452" y="760"/>
                  <a:pt x="452" y="760"/>
                </a:cubicBezTo>
                <a:cubicBezTo>
                  <a:pt x="452" y="794"/>
                  <a:pt x="452" y="794"/>
                  <a:pt x="452" y="794"/>
                </a:cubicBezTo>
                <a:cubicBezTo>
                  <a:pt x="452" y="854"/>
                  <a:pt x="434" y="902"/>
                  <a:pt x="398" y="936"/>
                </a:cubicBezTo>
                <a:cubicBezTo>
                  <a:pt x="383" y="951"/>
                  <a:pt x="370" y="959"/>
                  <a:pt x="361" y="964"/>
                </a:cubicBezTo>
                <a:cubicBezTo>
                  <a:pt x="352" y="970"/>
                  <a:pt x="345" y="973"/>
                  <a:pt x="336" y="977"/>
                </a:cubicBezTo>
                <a:cubicBezTo>
                  <a:pt x="257" y="944"/>
                  <a:pt x="219" y="882"/>
                  <a:pt x="219" y="794"/>
                </a:cubicBezTo>
                <a:cubicBezTo>
                  <a:pt x="219" y="648"/>
                  <a:pt x="219" y="648"/>
                  <a:pt x="219" y="648"/>
                </a:cubicBezTo>
                <a:cubicBezTo>
                  <a:pt x="452" y="648"/>
                  <a:pt x="452" y="648"/>
                  <a:pt x="452" y="648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90" y="692"/>
                  <a:pt x="490" y="692"/>
                  <a:pt x="490" y="692"/>
                </a:cubicBezTo>
                <a:cubicBezTo>
                  <a:pt x="490" y="609"/>
                  <a:pt x="490" y="609"/>
                  <a:pt x="490" y="609"/>
                </a:cubicBezTo>
                <a:cubicBezTo>
                  <a:pt x="181" y="609"/>
                  <a:pt x="181" y="609"/>
                  <a:pt x="181" y="609"/>
                </a:cubicBezTo>
                <a:cubicBezTo>
                  <a:pt x="181" y="783"/>
                  <a:pt x="181" y="783"/>
                  <a:pt x="181" y="783"/>
                </a:cubicBezTo>
                <a:cubicBezTo>
                  <a:pt x="181" y="889"/>
                  <a:pt x="231" y="959"/>
                  <a:pt x="336" y="999"/>
                </a:cubicBezTo>
                <a:cubicBezTo>
                  <a:pt x="346" y="995"/>
                  <a:pt x="355" y="991"/>
                  <a:pt x="364" y="987"/>
                </a:cubicBezTo>
                <a:cubicBezTo>
                  <a:pt x="380" y="1082"/>
                  <a:pt x="439" y="1148"/>
                  <a:pt x="544" y="1188"/>
                </a:cubicBezTo>
                <a:cubicBezTo>
                  <a:pt x="649" y="1148"/>
                  <a:pt x="708" y="1082"/>
                  <a:pt x="724" y="987"/>
                </a:cubicBezTo>
                <a:cubicBezTo>
                  <a:pt x="733" y="991"/>
                  <a:pt x="743" y="995"/>
                  <a:pt x="753" y="999"/>
                </a:cubicBezTo>
                <a:cubicBezTo>
                  <a:pt x="857" y="959"/>
                  <a:pt x="907" y="889"/>
                  <a:pt x="907" y="783"/>
                </a:cubicBezTo>
                <a:cubicBezTo>
                  <a:pt x="907" y="609"/>
                  <a:pt x="907" y="609"/>
                  <a:pt x="907" y="609"/>
                </a:cubicBezTo>
                <a:lnTo>
                  <a:pt x="598" y="609"/>
                </a:lnTo>
                <a:close/>
                <a:moveTo>
                  <a:pt x="869" y="794"/>
                </a:moveTo>
                <a:cubicBezTo>
                  <a:pt x="869" y="882"/>
                  <a:pt x="831" y="944"/>
                  <a:pt x="753" y="977"/>
                </a:cubicBezTo>
                <a:cubicBezTo>
                  <a:pt x="744" y="973"/>
                  <a:pt x="735" y="969"/>
                  <a:pt x="727" y="964"/>
                </a:cubicBezTo>
                <a:cubicBezTo>
                  <a:pt x="728" y="953"/>
                  <a:pt x="729" y="941"/>
                  <a:pt x="729" y="929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637" y="721"/>
                  <a:pt x="637" y="721"/>
                  <a:pt x="637" y="721"/>
                </a:cubicBezTo>
                <a:cubicBezTo>
                  <a:pt x="637" y="648"/>
                  <a:pt x="637" y="648"/>
                  <a:pt x="637" y="648"/>
                </a:cubicBezTo>
                <a:cubicBezTo>
                  <a:pt x="869" y="648"/>
                  <a:pt x="869" y="648"/>
                  <a:pt x="869" y="648"/>
                </a:cubicBezTo>
                <a:lnTo>
                  <a:pt x="869" y="794"/>
                </a:lnTo>
                <a:close/>
                <a:moveTo>
                  <a:pt x="1062" y="347"/>
                </a:moveTo>
                <a:cubicBezTo>
                  <a:pt x="1074" y="347"/>
                  <a:pt x="1074" y="347"/>
                  <a:pt x="1074" y="347"/>
                </a:cubicBezTo>
                <a:cubicBezTo>
                  <a:pt x="1084" y="298"/>
                  <a:pt x="1084" y="298"/>
                  <a:pt x="1084" y="298"/>
                </a:cubicBezTo>
                <a:cubicBezTo>
                  <a:pt x="1068" y="290"/>
                  <a:pt x="1041" y="285"/>
                  <a:pt x="1016" y="285"/>
                </a:cubicBezTo>
                <a:cubicBezTo>
                  <a:pt x="944" y="285"/>
                  <a:pt x="895" y="331"/>
                  <a:pt x="895" y="392"/>
                </a:cubicBezTo>
                <a:cubicBezTo>
                  <a:pt x="895" y="451"/>
                  <a:pt x="938" y="493"/>
                  <a:pt x="1007" y="493"/>
                </a:cubicBezTo>
                <a:cubicBezTo>
                  <a:pt x="1041" y="493"/>
                  <a:pt x="1069" y="482"/>
                  <a:pt x="1089" y="464"/>
                </a:cubicBezTo>
                <a:cubicBezTo>
                  <a:pt x="1080" y="453"/>
                  <a:pt x="1080" y="453"/>
                  <a:pt x="1080" y="453"/>
                </a:cubicBezTo>
                <a:cubicBezTo>
                  <a:pt x="1062" y="466"/>
                  <a:pt x="1040" y="473"/>
                  <a:pt x="1018" y="473"/>
                </a:cubicBezTo>
                <a:cubicBezTo>
                  <a:pt x="969" y="473"/>
                  <a:pt x="932" y="440"/>
                  <a:pt x="932" y="383"/>
                </a:cubicBezTo>
                <a:cubicBezTo>
                  <a:pt x="932" y="331"/>
                  <a:pt x="962" y="302"/>
                  <a:pt x="1009" y="302"/>
                </a:cubicBezTo>
                <a:cubicBezTo>
                  <a:pt x="1047" y="302"/>
                  <a:pt x="1062" y="313"/>
                  <a:pt x="1062" y="341"/>
                </a:cubicBezTo>
                <a:lnTo>
                  <a:pt x="1062" y="347"/>
                </a:lnTo>
                <a:close/>
                <a:moveTo>
                  <a:pt x="783" y="303"/>
                </a:moveTo>
                <a:cubicBezTo>
                  <a:pt x="808" y="304"/>
                  <a:pt x="810" y="306"/>
                  <a:pt x="810" y="320"/>
                </a:cubicBezTo>
                <a:cubicBezTo>
                  <a:pt x="810" y="458"/>
                  <a:pt x="810" y="458"/>
                  <a:pt x="810" y="458"/>
                </a:cubicBezTo>
                <a:cubicBezTo>
                  <a:pt x="810" y="471"/>
                  <a:pt x="808" y="473"/>
                  <a:pt x="783" y="474"/>
                </a:cubicBezTo>
                <a:cubicBezTo>
                  <a:pt x="783" y="489"/>
                  <a:pt x="783" y="489"/>
                  <a:pt x="783" y="489"/>
                </a:cubicBezTo>
                <a:cubicBezTo>
                  <a:pt x="872" y="489"/>
                  <a:pt x="872" y="489"/>
                  <a:pt x="872" y="489"/>
                </a:cubicBezTo>
                <a:cubicBezTo>
                  <a:pt x="872" y="474"/>
                  <a:pt x="872" y="474"/>
                  <a:pt x="872" y="474"/>
                </a:cubicBezTo>
                <a:cubicBezTo>
                  <a:pt x="847" y="473"/>
                  <a:pt x="845" y="471"/>
                  <a:pt x="845" y="458"/>
                </a:cubicBezTo>
                <a:cubicBezTo>
                  <a:pt x="845" y="320"/>
                  <a:pt x="845" y="320"/>
                  <a:pt x="845" y="320"/>
                </a:cubicBezTo>
                <a:cubicBezTo>
                  <a:pt x="845" y="306"/>
                  <a:pt x="847" y="304"/>
                  <a:pt x="872" y="303"/>
                </a:cubicBezTo>
                <a:cubicBezTo>
                  <a:pt x="872" y="289"/>
                  <a:pt x="872" y="289"/>
                  <a:pt x="872" y="289"/>
                </a:cubicBezTo>
                <a:cubicBezTo>
                  <a:pt x="783" y="289"/>
                  <a:pt x="783" y="289"/>
                  <a:pt x="783" y="289"/>
                </a:cubicBezTo>
                <a:lnTo>
                  <a:pt x="783" y="303"/>
                </a:lnTo>
                <a:close/>
                <a:moveTo>
                  <a:pt x="731" y="335"/>
                </a:moveTo>
                <a:cubicBezTo>
                  <a:pt x="731" y="308"/>
                  <a:pt x="736" y="303"/>
                  <a:pt x="758" y="303"/>
                </a:cubicBezTo>
                <a:cubicBezTo>
                  <a:pt x="758" y="289"/>
                  <a:pt x="758" y="289"/>
                  <a:pt x="758" y="289"/>
                </a:cubicBezTo>
                <a:cubicBezTo>
                  <a:pt x="686" y="289"/>
                  <a:pt x="686" y="289"/>
                  <a:pt x="686" y="289"/>
                </a:cubicBezTo>
                <a:cubicBezTo>
                  <a:pt x="686" y="303"/>
                  <a:pt x="686" y="303"/>
                  <a:pt x="686" y="303"/>
                </a:cubicBezTo>
                <a:cubicBezTo>
                  <a:pt x="708" y="303"/>
                  <a:pt x="713" y="308"/>
                  <a:pt x="713" y="335"/>
                </a:cubicBezTo>
                <a:cubicBezTo>
                  <a:pt x="713" y="436"/>
                  <a:pt x="713" y="436"/>
                  <a:pt x="713" y="436"/>
                </a:cubicBezTo>
                <a:cubicBezTo>
                  <a:pt x="584" y="289"/>
                  <a:pt x="584" y="289"/>
                  <a:pt x="584" y="289"/>
                </a:cubicBezTo>
                <a:cubicBezTo>
                  <a:pt x="526" y="289"/>
                  <a:pt x="526" y="289"/>
                  <a:pt x="526" y="289"/>
                </a:cubicBezTo>
                <a:cubicBezTo>
                  <a:pt x="528" y="302"/>
                  <a:pt x="528" y="302"/>
                  <a:pt x="528" y="302"/>
                </a:cubicBezTo>
                <a:cubicBezTo>
                  <a:pt x="552" y="306"/>
                  <a:pt x="555" y="308"/>
                  <a:pt x="555" y="329"/>
                </a:cubicBezTo>
                <a:cubicBezTo>
                  <a:pt x="555" y="443"/>
                  <a:pt x="555" y="443"/>
                  <a:pt x="555" y="443"/>
                </a:cubicBezTo>
                <a:cubicBezTo>
                  <a:pt x="555" y="469"/>
                  <a:pt x="550" y="474"/>
                  <a:pt x="528" y="474"/>
                </a:cubicBezTo>
                <a:cubicBezTo>
                  <a:pt x="528" y="489"/>
                  <a:pt x="528" y="489"/>
                  <a:pt x="528" y="489"/>
                </a:cubicBezTo>
                <a:cubicBezTo>
                  <a:pt x="600" y="489"/>
                  <a:pt x="600" y="489"/>
                  <a:pt x="600" y="489"/>
                </a:cubicBezTo>
                <a:cubicBezTo>
                  <a:pt x="600" y="474"/>
                  <a:pt x="600" y="474"/>
                  <a:pt x="600" y="474"/>
                </a:cubicBezTo>
                <a:cubicBezTo>
                  <a:pt x="577" y="474"/>
                  <a:pt x="573" y="469"/>
                  <a:pt x="573" y="443"/>
                </a:cubicBezTo>
                <a:cubicBezTo>
                  <a:pt x="573" y="329"/>
                  <a:pt x="573" y="329"/>
                  <a:pt x="573" y="329"/>
                </a:cubicBezTo>
                <a:cubicBezTo>
                  <a:pt x="716" y="491"/>
                  <a:pt x="716" y="491"/>
                  <a:pt x="716" y="491"/>
                </a:cubicBezTo>
                <a:cubicBezTo>
                  <a:pt x="731" y="491"/>
                  <a:pt x="731" y="491"/>
                  <a:pt x="731" y="491"/>
                </a:cubicBezTo>
                <a:lnTo>
                  <a:pt x="731" y="335"/>
                </a:lnTo>
                <a:close/>
                <a:moveTo>
                  <a:pt x="408" y="303"/>
                </a:moveTo>
                <a:cubicBezTo>
                  <a:pt x="433" y="304"/>
                  <a:pt x="436" y="306"/>
                  <a:pt x="436" y="320"/>
                </a:cubicBezTo>
                <a:cubicBezTo>
                  <a:pt x="436" y="458"/>
                  <a:pt x="436" y="458"/>
                  <a:pt x="436" y="458"/>
                </a:cubicBezTo>
                <a:cubicBezTo>
                  <a:pt x="436" y="471"/>
                  <a:pt x="433" y="473"/>
                  <a:pt x="408" y="474"/>
                </a:cubicBezTo>
                <a:cubicBezTo>
                  <a:pt x="408" y="489"/>
                  <a:pt x="408" y="489"/>
                  <a:pt x="408" y="489"/>
                </a:cubicBezTo>
                <a:cubicBezTo>
                  <a:pt x="498" y="489"/>
                  <a:pt x="498" y="489"/>
                  <a:pt x="498" y="489"/>
                </a:cubicBezTo>
                <a:cubicBezTo>
                  <a:pt x="498" y="474"/>
                  <a:pt x="498" y="474"/>
                  <a:pt x="498" y="474"/>
                </a:cubicBezTo>
                <a:cubicBezTo>
                  <a:pt x="473" y="473"/>
                  <a:pt x="471" y="471"/>
                  <a:pt x="471" y="458"/>
                </a:cubicBezTo>
                <a:cubicBezTo>
                  <a:pt x="471" y="320"/>
                  <a:pt x="471" y="320"/>
                  <a:pt x="471" y="320"/>
                </a:cubicBezTo>
                <a:cubicBezTo>
                  <a:pt x="471" y="306"/>
                  <a:pt x="473" y="304"/>
                  <a:pt x="498" y="303"/>
                </a:cubicBezTo>
                <a:cubicBezTo>
                  <a:pt x="498" y="289"/>
                  <a:pt x="498" y="289"/>
                  <a:pt x="498" y="289"/>
                </a:cubicBezTo>
                <a:cubicBezTo>
                  <a:pt x="408" y="289"/>
                  <a:pt x="408" y="289"/>
                  <a:pt x="408" y="289"/>
                </a:cubicBezTo>
                <a:lnTo>
                  <a:pt x="408" y="303"/>
                </a:lnTo>
                <a:close/>
                <a:moveTo>
                  <a:pt x="390" y="431"/>
                </a:moveTo>
                <a:cubicBezTo>
                  <a:pt x="379" y="431"/>
                  <a:pt x="379" y="431"/>
                  <a:pt x="379" y="431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62" y="466"/>
                  <a:pt x="352" y="472"/>
                  <a:pt x="329" y="472"/>
                </a:cubicBezTo>
                <a:cubicBezTo>
                  <a:pt x="292" y="472"/>
                  <a:pt x="292" y="472"/>
                  <a:pt x="292" y="472"/>
                </a:cubicBezTo>
                <a:cubicBezTo>
                  <a:pt x="279" y="472"/>
                  <a:pt x="278" y="467"/>
                  <a:pt x="278" y="449"/>
                </a:cubicBezTo>
                <a:cubicBezTo>
                  <a:pt x="278" y="320"/>
                  <a:pt x="278" y="320"/>
                  <a:pt x="278" y="320"/>
                </a:cubicBezTo>
                <a:cubicBezTo>
                  <a:pt x="278" y="306"/>
                  <a:pt x="280" y="303"/>
                  <a:pt x="309" y="303"/>
                </a:cubicBezTo>
                <a:cubicBezTo>
                  <a:pt x="309" y="289"/>
                  <a:pt x="309" y="289"/>
                  <a:pt x="309" y="289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41" y="304"/>
                  <a:pt x="243" y="306"/>
                  <a:pt x="243" y="320"/>
                </a:cubicBezTo>
                <a:cubicBezTo>
                  <a:pt x="243" y="446"/>
                  <a:pt x="243" y="446"/>
                  <a:pt x="243" y="446"/>
                </a:cubicBezTo>
                <a:cubicBezTo>
                  <a:pt x="243" y="469"/>
                  <a:pt x="241" y="471"/>
                  <a:pt x="219" y="475"/>
                </a:cubicBezTo>
                <a:cubicBezTo>
                  <a:pt x="219" y="489"/>
                  <a:pt x="219" y="489"/>
                  <a:pt x="219" y="489"/>
                </a:cubicBezTo>
                <a:cubicBezTo>
                  <a:pt x="379" y="489"/>
                  <a:pt x="379" y="489"/>
                  <a:pt x="379" y="489"/>
                </a:cubicBezTo>
                <a:lnTo>
                  <a:pt x="390" y="431"/>
                </a:lnTo>
                <a:close/>
                <a:moveTo>
                  <a:pt x="167" y="347"/>
                </a:moveTo>
                <a:cubicBezTo>
                  <a:pt x="179" y="347"/>
                  <a:pt x="179" y="347"/>
                  <a:pt x="179" y="347"/>
                </a:cubicBezTo>
                <a:cubicBezTo>
                  <a:pt x="188" y="298"/>
                  <a:pt x="188" y="298"/>
                  <a:pt x="188" y="298"/>
                </a:cubicBezTo>
                <a:cubicBezTo>
                  <a:pt x="172" y="290"/>
                  <a:pt x="146" y="285"/>
                  <a:pt x="120" y="285"/>
                </a:cubicBezTo>
                <a:cubicBezTo>
                  <a:pt x="49" y="285"/>
                  <a:pt x="0" y="331"/>
                  <a:pt x="0" y="392"/>
                </a:cubicBezTo>
                <a:cubicBezTo>
                  <a:pt x="0" y="451"/>
                  <a:pt x="43" y="493"/>
                  <a:pt x="112" y="493"/>
                </a:cubicBezTo>
                <a:cubicBezTo>
                  <a:pt x="146" y="493"/>
                  <a:pt x="174" y="482"/>
                  <a:pt x="193" y="464"/>
                </a:cubicBezTo>
                <a:cubicBezTo>
                  <a:pt x="185" y="453"/>
                  <a:pt x="185" y="453"/>
                  <a:pt x="185" y="453"/>
                </a:cubicBezTo>
                <a:cubicBezTo>
                  <a:pt x="167" y="466"/>
                  <a:pt x="145" y="473"/>
                  <a:pt x="123" y="473"/>
                </a:cubicBezTo>
                <a:cubicBezTo>
                  <a:pt x="74" y="473"/>
                  <a:pt x="37" y="440"/>
                  <a:pt x="37" y="383"/>
                </a:cubicBezTo>
                <a:cubicBezTo>
                  <a:pt x="37" y="331"/>
                  <a:pt x="66" y="302"/>
                  <a:pt x="114" y="302"/>
                </a:cubicBezTo>
                <a:cubicBezTo>
                  <a:pt x="152" y="302"/>
                  <a:pt x="167" y="313"/>
                  <a:pt x="167" y="341"/>
                </a:cubicBezTo>
                <a:lnTo>
                  <a:pt x="167" y="347"/>
                </a:lnTo>
                <a:close/>
                <a:moveTo>
                  <a:pt x="813" y="98"/>
                </a:moveTo>
                <a:cubicBezTo>
                  <a:pt x="813" y="45"/>
                  <a:pt x="840" y="16"/>
                  <a:pt x="884" y="16"/>
                </a:cubicBezTo>
                <a:cubicBezTo>
                  <a:pt x="930" y="16"/>
                  <a:pt x="960" y="50"/>
                  <a:pt x="960" y="109"/>
                </a:cubicBezTo>
                <a:cubicBezTo>
                  <a:pt x="960" y="162"/>
                  <a:pt x="933" y="190"/>
                  <a:pt x="889" y="190"/>
                </a:cubicBezTo>
                <a:cubicBezTo>
                  <a:pt x="843" y="190"/>
                  <a:pt x="813" y="156"/>
                  <a:pt x="813" y="98"/>
                </a:cubicBezTo>
                <a:moveTo>
                  <a:pt x="776" y="107"/>
                </a:moveTo>
                <a:cubicBezTo>
                  <a:pt x="776" y="167"/>
                  <a:pt x="816" y="207"/>
                  <a:pt x="883" y="207"/>
                </a:cubicBezTo>
                <a:cubicBezTo>
                  <a:pt x="951" y="207"/>
                  <a:pt x="997" y="163"/>
                  <a:pt x="997" y="100"/>
                </a:cubicBezTo>
                <a:cubicBezTo>
                  <a:pt x="997" y="40"/>
                  <a:pt x="957" y="0"/>
                  <a:pt x="890" y="0"/>
                </a:cubicBezTo>
                <a:cubicBezTo>
                  <a:pt x="822" y="0"/>
                  <a:pt x="776" y="44"/>
                  <a:pt x="776" y="107"/>
                </a:cubicBezTo>
                <a:moveTo>
                  <a:pt x="714" y="189"/>
                </a:moveTo>
                <a:cubicBezTo>
                  <a:pt x="689" y="188"/>
                  <a:pt x="687" y="186"/>
                  <a:pt x="687" y="172"/>
                </a:cubicBezTo>
                <a:cubicBezTo>
                  <a:pt x="687" y="115"/>
                  <a:pt x="687" y="115"/>
                  <a:pt x="687" y="115"/>
                </a:cubicBezTo>
                <a:cubicBezTo>
                  <a:pt x="743" y="36"/>
                  <a:pt x="743" y="36"/>
                  <a:pt x="743" y="36"/>
                </a:cubicBezTo>
                <a:cubicBezTo>
                  <a:pt x="753" y="22"/>
                  <a:pt x="756" y="18"/>
                  <a:pt x="771" y="18"/>
                </a:cubicBezTo>
                <a:cubicBezTo>
                  <a:pt x="771" y="4"/>
                  <a:pt x="771" y="4"/>
                  <a:pt x="771" y="4"/>
                </a:cubicBezTo>
                <a:cubicBezTo>
                  <a:pt x="702" y="4"/>
                  <a:pt x="702" y="4"/>
                  <a:pt x="702" y="4"/>
                </a:cubicBezTo>
                <a:cubicBezTo>
                  <a:pt x="702" y="17"/>
                  <a:pt x="702" y="17"/>
                  <a:pt x="702" y="17"/>
                </a:cubicBezTo>
                <a:cubicBezTo>
                  <a:pt x="720" y="18"/>
                  <a:pt x="724" y="21"/>
                  <a:pt x="724" y="27"/>
                </a:cubicBezTo>
                <a:cubicBezTo>
                  <a:pt x="724" y="31"/>
                  <a:pt x="722" y="36"/>
                  <a:pt x="718" y="42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40" y="40"/>
                  <a:pt x="640" y="40"/>
                  <a:pt x="640" y="40"/>
                </a:cubicBezTo>
                <a:cubicBezTo>
                  <a:pt x="636" y="34"/>
                  <a:pt x="634" y="31"/>
                  <a:pt x="634" y="27"/>
                </a:cubicBezTo>
                <a:cubicBezTo>
                  <a:pt x="634" y="21"/>
                  <a:pt x="639" y="18"/>
                  <a:pt x="657" y="17"/>
                </a:cubicBezTo>
                <a:cubicBezTo>
                  <a:pt x="657" y="4"/>
                  <a:pt x="657" y="4"/>
                  <a:pt x="657" y="4"/>
                </a:cubicBezTo>
                <a:cubicBezTo>
                  <a:pt x="568" y="4"/>
                  <a:pt x="568" y="4"/>
                  <a:pt x="568" y="4"/>
                </a:cubicBezTo>
                <a:cubicBezTo>
                  <a:pt x="568" y="18"/>
                  <a:pt x="568" y="18"/>
                  <a:pt x="568" y="18"/>
                </a:cubicBezTo>
                <a:cubicBezTo>
                  <a:pt x="581" y="18"/>
                  <a:pt x="585" y="22"/>
                  <a:pt x="595" y="36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52" y="172"/>
                  <a:pt x="652" y="172"/>
                  <a:pt x="652" y="172"/>
                </a:cubicBezTo>
                <a:cubicBezTo>
                  <a:pt x="652" y="186"/>
                  <a:pt x="650" y="188"/>
                  <a:pt x="625" y="189"/>
                </a:cubicBezTo>
                <a:cubicBezTo>
                  <a:pt x="625" y="203"/>
                  <a:pt x="625" y="203"/>
                  <a:pt x="625" y="203"/>
                </a:cubicBezTo>
                <a:cubicBezTo>
                  <a:pt x="714" y="203"/>
                  <a:pt x="714" y="203"/>
                  <a:pt x="714" y="203"/>
                </a:cubicBezTo>
                <a:lnTo>
                  <a:pt x="714" y="189"/>
                </a:lnTo>
                <a:close/>
                <a:moveTo>
                  <a:pt x="444" y="120"/>
                </a:moveTo>
                <a:cubicBezTo>
                  <a:pt x="476" y="47"/>
                  <a:pt x="476" y="47"/>
                  <a:pt x="476" y="47"/>
                </a:cubicBezTo>
                <a:cubicBezTo>
                  <a:pt x="508" y="120"/>
                  <a:pt x="508" y="120"/>
                  <a:pt x="508" y="120"/>
                </a:cubicBezTo>
                <a:lnTo>
                  <a:pt x="444" y="120"/>
                </a:lnTo>
                <a:close/>
                <a:moveTo>
                  <a:pt x="446" y="189"/>
                </a:moveTo>
                <a:cubicBezTo>
                  <a:pt x="427" y="189"/>
                  <a:pt x="421" y="185"/>
                  <a:pt x="421" y="176"/>
                </a:cubicBezTo>
                <a:cubicBezTo>
                  <a:pt x="421" y="173"/>
                  <a:pt x="423" y="168"/>
                  <a:pt x="425" y="164"/>
                </a:cubicBezTo>
                <a:cubicBezTo>
                  <a:pt x="437" y="136"/>
                  <a:pt x="437" y="136"/>
                  <a:pt x="437" y="136"/>
                </a:cubicBezTo>
                <a:cubicBezTo>
                  <a:pt x="515" y="136"/>
                  <a:pt x="515" y="136"/>
                  <a:pt x="515" y="136"/>
                </a:cubicBezTo>
                <a:cubicBezTo>
                  <a:pt x="528" y="167"/>
                  <a:pt x="528" y="167"/>
                  <a:pt x="528" y="167"/>
                </a:cubicBezTo>
                <a:cubicBezTo>
                  <a:pt x="530" y="171"/>
                  <a:pt x="531" y="175"/>
                  <a:pt x="531" y="178"/>
                </a:cubicBezTo>
                <a:cubicBezTo>
                  <a:pt x="531" y="186"/>
                  <a:pt x="526" y="189"/>
                  <a:pt x="509" y="189"/>
                </a:cubicBezTo>
                <a:cubicBezTo>
                  <a:pt x="509" y="203"/>
                  <a:pt x="509" y="203"/>
                  <a:pt x="509" y="203"/>
                </a:cubicBezTo>
                <a:cubicBezTo>
                  <a:pt x="591" y="203"/>
                  <a:pt x="591" y="203"/>
                  <a:pt x="591" y="203"/>
                </a:cubicBezTo>
                <a:cubicBezTo>
                  <a:pt x="591" y="189"/>
                  <a:pt x="591" y="189"/>
                  <a:pt x="591" y="189"/>
                </a:cubicBezTo>
                <a:cubicBezTo>
                  <a:pt x="576" y="188"/>
                  <a:pt x="574" y="185"/>
                  <a:pt x="567" y="169"/>
                </a:cubicBezTo>
                <a:cubicBezTo>
                  <a:pt x="492" y="1"/>
                  <a:pt x="492" y="1"/>
                  <a:pt x="492" y="1"/>
                </a:cubicBezTo>
                <a:cubicBezTo>
                  <a:pt x="478" y="1"/>
                  <a:pt x="478" y="1"/>
                  <a:pt x="478" y="1"/>
                </a:cubicBezTo>
                <a:cubicBezTo>
                  <a:pt x="403" y="169"/>
                  <a:pt x="403" y="169"/>
                  <a:pt x="403" y="169"/>
                </a:cubicBezTo>
                <a:cubicBezTo>
                  <a:pt x="397" y="185"/>
                  <a:pt x="394" y="188"/>
                  <a:pt x="379" y="189"/>
                </a:cubicBezTo>
                <a:cubicBezTo>
                  <a:pt x="379" y="203"/>
                  <a:pt x="379" y="203"/>
                  <a:pt x="379" y="203"/>
                </a:cubicBezTo>
                <a:cubicBezTo>
                  <a:pt x="446" y="203"/>
                  <a:pt x="446" y="203"/>
                  <a:pt x="446" y="203"/>
                </a:cubicBezTo>
                <a:lnTo>
                  <a:pt x="446" y="189"/>
                </a:lnTo>
                <a:close/>
                <a:moveTo>
                  <a:pt x="164" y="189"/>
                </a:moveTo>
                <a:cubicBezTo>
                  <a:pt x="142" y="189"/>
                  <a:pt x="137" y="184"/>
                  <a:pt x="137" y="157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23" y="197"/>
                  <a:pt x="223" y="197"/>
                  <a:pt x="223" y="197"/>
                </a:cubicBezTo>
                <a:cubicBezTo>
                  <a:pt x="301" y="42"/>
                  <a:pt x="301" y="42"/>
                  <a:pt x="301" y="42"/>
                </a:cubicBezTo>
                <a:cubicBezTo>
                  <a:pt x="301" y="172"/>
                  <a:pt x="301" y="172"/>
                  <a:pt x="301" y="172"/>
                </a:cubicBezTo>
                <a:cubicBezTo>
                  <a:pt x="301" y="186"/>
                  <a:pt x="299" y="188"/>
                  <a:pt x="276" y="189"/>
                </a:cubicBezTo>
                <a:cubicBezTo>
                  <a:pt x="276" y="203"/>
                  <a:pt x="276" y="203"/>
                  <a:pt x="276" y="203"/>
                </a:cubicBezTo>
                <a:cubicBezTo>
                  <a:pt x="362" y="203"/>
                  <a:pt x="362" y="203"/>
                  <a:pt x="362" y="203"/>
                </a:cubicBezTo>
                <a:cubicBezTo>
                  <a:pt x="362" y="189"/>
                  <a:pt x="362" y="189"/>
                  <a:pt x="362" y="189"/>
                </a:cubicBezTo>
                <a:cubicBezTo>
                  <a:pt x="338" y="188"/>
                  <a:pt x="336" y="186"/>
                  <a:pt x="336" y="172"/>
                </a:cubicBezTo>
                <a:cubicBezTo>
                  <a:pt x="336" y="34"/>
                  <a:pt x="336" y="34"/>
                  <a:pt x="336" y="34"/>
                </a:cubicBezTo>
                <a:cubicBezTo>
                  <a:pt x="336" y="21"/>
                  <a:pt x="338" y="19"/>
                  <a:pt x="362" y="18"/>
                </a:cubicBezTo>
                <a:cubicBezTo>
                  <a:pt x="362" y="4"/>
                  <a:pt x="362" y="4"/>
                  <a:pt x="362" y="4"/>
                </a:cubicBezTo>
                <a:cubicBezTo>
                  <a:pt x="302" y="4"/>
                  <a:pt x="302" y="4"/>
                  <a:pt x="302" y="4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156" y="4"/>
                  <a:pt x="156" y="4"/>
                  <a:pt x="156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17"/>
                  <a:pt x="92" y="17"/>
                  <a:pt x="92" y="17"/>
                </a:cubicBezTo>
                <a:cubicBezTo>
                  <a:pt x="115" y="20"/>
                  <a:pt x="119" y="22"/>
                  <a:pt x="119" y="4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9" y="184"/>
                  <a:pt x="114" y="189"/>
                  <a:pt x="92" y="189"/>
                </a:cubicBezTo>
                <a:cubicBezTo>
                  <a:pt x="92" y="203"/>
                  <a:pt x="92" y="203"/>
                  <a:pt x="92" y="203"/>
                </a:cubicBezTo>
                <a:cubicBezTo>
                  <a:pt x="164" y="203"/>
                  <a:pt x="164" y="203"/>
                  <a:pt x="164" y="203"/>
                </a:cubicBezTo>
                <a:lnTo>
                  <a:pt x="164" y="18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226595" y="0"/>
            <a:ext cx="4965405" cy="68580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73392" y="672465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89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2" y="1590674"/>
            <a:ext cx="10001526" cy="43891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0435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 and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392" y="5100217"/>
            <a:ext cx="2286595" cy="1244022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73392" y="4817742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4"/>
          </p:nvPr>
        </p:nvSpPr>
        <p:spPr>
          <a:xfrm>
            <a:off x="973392" y="1866900"/>
            <a:ext cx="10001526" cy="552450"/>
          </a:xfrm>
        </p:spPr>
        <p:txBody>
          <a:bodyPr tIns="91440"/>
          <a:lstStyle>
            <a:lvl1pPr marL="0" indent="0">
              <a:spcBef>
                <a:spcPts val="0"/>
              </a:spcBef>
              <a:buNone/>
              <a:defRPr sz="2000"/>
            </a:lvl1pPr>
            <a:lvl2pPr>
              <a:defRPr sz="2000"/>
            </a:lvl2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973498" y="1597025"/>
            <a:ext cx="10004002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6"/>
          </p:nvPr>
        </p:nvSpPr>
        <p:spPr>
          <a:xfrm>
            <a:off x="973392" y="3265998"/>
            <a:ext cx="10001526" cy="923925"/>
          </a:xfrm>
        </p:spPr>
        <p:txBody>
          <a:bodyPr tIns="9144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973498" y="2993244"/>
            <a:ext cx="10004002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CC8D01A-387E-4280-BAC9-38B7E85D8F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47580" y="5100217"/>
            <a:ext cx="2286595" cy="1244022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7757D34-B5B7-47AD-AE62-7CA370616F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7580" y="4817742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88BF64C8-02FA-4776-8DE9-948D42CD38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21767" y="5100217"/>
            <a:ext cx="2286595" cy="1244022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4F53157F-C018-4A4C-82A0-9761BBAC5B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21767" y="4817742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E2011B3-D7FA-47F6-B7B0-F9FE6EA46C1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86526" y="5100217"/>
            <a:ext cx="2286595" cy="1244022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DBAA90D9-8B22-4EB3-AB4B-DA12D85F0CC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6526" y="4817742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959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 black_gray_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17575" y="0"/>
            <a:ext cx="7774425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2366170"/>
            <a:ext cx="3066261" cy="2125663"/>
          </a:xfrm>
        </p:spPr>
        <p:txBody>
          <a:bodyPr tIns="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1624947" y="3362308"/>
            <a:ext cx="3383280" cy="133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4992400" y="1597026"/>
            <a:ext cx="6680353" cy="3663950"/>
          </a:xfrm>
        </p:spPr>
        <p:txBody>
          <a:bodyPr vert="horz" lIns="0" tIns="0" rIns="0" bIns="0" rtlCol="0" anchor="ctr" anchorCtr="0">
            <a:noAutofit/>
          </a:bodyPr>
          <a:lstStyle>
            <a:lvl1pPr marL="174625" indent="-174625">
              <a:lnSpc>
                <a:spcPct val="125000"/>
              </a:lnSpc>
              <a:buFont typeface="Arial" panose="020B0604020202020204" pitchFamily="34" charset="0"/>
              <a:buChar char="•"/>
              <a:defRPr lang="en-US" sz="2400" dirty="0" smtClean="0">
                <a:solidFill>
                  <a:schemeClr val="tx1"/>
                </a:solidFill>
              </a:defRPr>
            </a:lvl1pPr>
            <a:lvl2pPr marL="457200" indent="0">
              <a:buClr>
                <a:schemeClr val="tx1"/>
              </a:buClr>
              <a:buNone/>
              <a:defRPr lang="en-US" sz="2200" dirty="0" smtClean="0"/>
            </a:lvl2pPr>
            <a:lvl3pPr marL="914400" indent="0">
              <a:buClr>
                <a:schemeClr val="tx1"/>
              </a:buClr>
              <a:buNone/>
              <a:defRPr lang="en-US" sz="2200" dirty="0" smtClean="0"/>
            </a:lvl3pPr>
            <a:lvl4pPr marL="1371600" indent="0">
              <a:buClr>
                <a:schemeClr val="tx1"/>
              </a:buClr>
              <a:buNone/>
              <a:defRPr lang="en-US" sz="2200" dirty="0" smtClean="0"/>
            </a:lvl4pPr>
            <a:lvl5pPr marL="1828800" indent="0">
              <a:buClr>
                <a:schemeClr val="tx1"/>
              </a:buClr>
              <a:buNone/>
              <a:defRPr lang="en-US" sz="2200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26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92401" y="0"/>
            <a:ext cx="71996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2366170"/>
            <a:ext cx="3656964" cy="2125663"/>
          </a:xfrm>
        </p:spPr>
        <p:txBody>
          <a:bodyPr tIns="0" bIns="0" anchor="ctr" anchorCtr="0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392" y="4838700"/>
            <a:ext cx="3666492" cy="12763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582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_blu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10063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1363" y="0"/>
            <a:ext cx="61006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41479" y="536576"/>
            <a:ext cx="11128098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1077915"/>
            <a:ext cx="10010207" cy="58737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2" y="2132013"/>
            <a:ext cx="10010207" cy="3668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1" y="6135688"/>
            <a:ext cx="8737600" cy="365760"/>
          </a:xfrm>
          <a:prstGeom prst="rect">
            <a:avLst/>
          </a:prstGeom>
        </p:spPr>
        <p:txBody>
          <a:bodyPr vert="horz" lIns="0" tIns="45724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2"/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2"/>
                </a:solidFill>
              </a:rPr>
              <a:pPr lvl="0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8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6768-FF97-4DCD-A02B-760987D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E33D-2982-4FE2-8085-1201782D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D1DB-A7CC-4704-A030-97D3A25A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73B62-C1FC-406E-86D5-55FCD694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D532-72C9-4872-95C3-4184930E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7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black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1006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1363" y="0"/>
            <a:ext cx="61006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41479" y="536576"/>
            <a:ext cx="11128098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1077915"/>
            <a:ext cx="10010207" cy="587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2" y="2132013"/>
            <a:ext cx="10010207" cy="3668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1" y="6135688"/>
            <a:ext cx="8737600" cy="365760"/>
          </a:xfrm>
          <a:prstGeom prst="rect">
            <a:avLst/>
          </a:prstGeom>
        </p:spPr>
        <p:txBody>
          <a:bodyPr vert="horz" lIns="0" tIns="45724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2"/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2"/>
                </a:solidFill>
              </a:rPr>
              <a:pPr lvl="0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8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536576"/>
            <a:ext cx="4774855" cy="58737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2" y="1984375"/>
            <a:ext cx="4774855" cy="3986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6096001" y="0"/>
            <a:ext cx="6095998" cy="6858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2289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001" cy="6858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2166" y="536576"/>
            <a:ext cx="5227411" cy="587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166" y="1984375"/>
            <a:ext cx="5227411" cy="3986784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442166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9887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992401" y="0"/>
            <a:ext cx="71996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73391" y="1984375"/>
            <a:ext cx="3666493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3391" y="536575"/>
            <a:ext cx="3666493" cy="106045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6155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4917" y="536576"/>
            <a:ext cx="6324659" cy="58737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4917" y="1984375"/>
            <a:ext cx="6324659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44917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9924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7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226595" y="0"/>
            <a:ext cx="496540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73392" y="1984375"/>
            <a:ext cx="5895923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536576"/>
            <a:ext cx="5895923" cy="58737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627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7884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6594" y="536576"/>
            <a:ext cx="4442982" cy="587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6594" y="1984375"/>
            <a:ext cx="4442982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226595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2742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3086100"/>
            <a:ext cx="10001526" cy="685800"/>
          </a:xfrm>
        </p:spPr>
        <p:txBody>
          <a:bodyPr anchor="t" anchorCtr="0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47" y="3362308"/>
            <a:ext cx="3383280" cy="133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4624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2498" y="2696210"/>
            <a:ext cx="8193633" cy="1397000"/>
          </a:xfrm>
        </p:spPr>
        <p:txBody>
          <a:bodyPr tIns="0" anchor="t" anchorCtr="0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392" y="2505671"/>
            <a:ext cx="1578690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47" y="3362308"/>
            <a:ext cx="3383280" cy="133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2789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_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4930775"/>
            <a:ext cx="4774855" cy="1397000"/>
          </a:xfrm>
        </p:spPr>
        <p:txBody>
          <a:bodyPr anchor="t" anchorCtr="0"/>
          <a:lstStyle>
            <a:lvl1pPr algn="l"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392" y="536575"/>
            <a:ext cx="1578690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27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407C-2417-4291-B75F-ECC793B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53CED-EA3E-40CB-876D-4D0A18833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4ED4D-CE66-4F3C-A3F4-1B62DFE0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ED6D-738A-4F84-AF37-68DB0D4B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12283-47C7-485E-A531-DB749887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70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_40/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92401" y="0"/>
            <a:ext cx="71996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4930775"/>
            <a:ext cx="3656964" cy="1397000"/>
          </a:xfrm>
        </p:spPr>
        <p:txBody>
          <a:bodyPr anchor="t" anchorCtr="0"/>
          <a:lstStyle>
            <a:lvl1pPr algn="l"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392" y="536575"/>
            <a:ext cx="1578690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2226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low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536575"/>
            <a:ext cx="4774855" cy="14478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1" y="536576"/>
            <a:ext cx="5573576" cy="1447800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" y="2286000"/>
            <a:ext cx="121920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2350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lower image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2286000"/>
            <a:ext cx="12192000" cy="4572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92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536576"/>
            <a:ext cx="4774855" cy="58737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1" y="536576"/>
            <a:ext cx="5573576" cy="1447800"/>
          </a:xfrm>
        </p:spPr>
        <p:txBody>
          <a:bodyPr/>
          <a:lstStyle>
            <a:lvl1pPr marL="0" indent="0">
              <a:lnSpc>
                <a:spcPct val="113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973392" y="2838450"/>
            <a:ext cx="10696185" cy="3498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51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layout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73391" y="1984376"/>
            <a:ext cx="10002267" cy="79057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392" y="4689970"/>
            <a:ext cx="2286595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73392" y="4407495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547929" y="4407495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122467" y="4407495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8697003" y="4407495"/>
            <a:ext cx="2286595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547929" y="4689970"/>
            <a:ext cx="2286595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122467" y="4689970"/>
            <a:ext cx="2286595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8697003" y="4689970"/>
            <a:ext cx="2286595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7629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gray border-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1006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1363" y="0"/>
            <a:ext cx="61006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33857" y="536576"/>
            <a:ext cx="11128098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1" y="1077915"/>
            <a:ext cx="10010207" cy="519111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2" y="2136775"/>
            <a:ext cx="4662114" cy="367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726470" y="2413496"/>
            <a:ext cx="3246966" cy="748805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726470" y="2132013"/>
            <a:ext cx="3244659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7726470" y="3729534"/>
            <a:ext cx="3246966" cy="748805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726470" y="3452019"/>
            <a:ext cx="3246966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7726470" y="5051921"/>
            <a:ext cx="3246966" cy="748805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7726470" y="4772025"/>
            <a:ext cx="3246966" cy="274320"/>
          </a:xfrm>
        </p:spPr>
        <p:txBody>
          <a:bodyPr bIns="0" anchor="t" anchorCtr="0"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1" y="6135688"/>
            <a:ext cx="8737600" cy="365760"/>
          </a:xfrm>
          <a:prstGeom prst="rect">
            <a:avLst/>
          </a:prstGeom>
        </p:spPr>
        <p:txBody>
          <a:bodyPr vert="horz" lIns="0" tIns="45724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2"/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2"/>
                </a:solidFill>
              </a:rPr>
              <a:pPr lvl="0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26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536576"/>
            <a:ext cx="10001526" cy="58737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392" y="1984375"/>
            <a:ext cx="4770569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2166" y="1984375"/>
            <a:ext cx="4774855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2687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ndividual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392" y="2954338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973392" y="2643189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7"/>
          </p:nvPr>
        </p:nvSpPr>
        <p:spPr>
          <a:xfrm>
            <a:off x="973392" y="1597026"/>
            <a:ext cx="9995915" cy="488949"/>
          </a:xfrm>
        </p:spPr>
        <p:txBody>
          <a:bodyPr tIns="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8"/>
          </p:nvPr>
        </p:nvSpPr>
        <p:spPr>
          <a:xfrm>
            <a:off x="6442167" y="2954338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9"/>
          </p:nvPr>
        </p:nvSpPr>
        <p:spPr>
          <a:xfrm>
            <a:off x="6442167" y="2643189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20"/>
          </p:nvPr>
        </p:nvSpPr>
        <p:spPr>
          <a:xfrm>
            <a:off x="6442167" y="4334383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1"/>
          </p:nvPr>
        </p:nvSpPr>
        <p:spPr>
          <a:xfrm>
            <a:off x="6442167" y="4032661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2"/>
          </p:nvPr>
        </p:nvSpPr>
        <p:spPr>
          <a:xfrm>
            <a:off x="6442167" y="5708650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3"/>
          </p:nvPr>
        </p:nvSpPr>
        <p:spPr>
          <a:xfrm>
            <a:off x="6442167" y="5397501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sz="half" idx="24"/>
          </p:nvPr>
        </p:nvSpPr>
        <p:spPr>
          <a:xfrm>
            <a:off x="973392" y="4334383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5"/>
          </p:nvPr>
        </p:nvSpPr>
        <p:spPr>
          <a:xfrm>
            <a:off x="973392" y="4032661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sz="half" idx="26"/>
          </p:nvPr>
        </p:nvSpPr>
        <p:spPr>
          <a:xfrm>
            <a:off x="973392" y="5708650"/>
            <a:ext cx="4536605" cy="628650"/>
          </a:xfrm>
        </p:spPr>
        <p:txBody>
          <a:bodyPr tIns="91440"/>
          <a:lstStyle>
            <a:lvl1pPr marL="0" indent="0">
              <a:spcBef>
                <a:spcPts val="200"/>
              </a:spcBef>
              <a:buNone/>
              <a:defRPr sz="2400"/>
            </a:lvl1pPr>
            <a:lvl2pPr marL="457200" indent="0">
              <a:spcBef>
                <a:spcPts val="200"/>
              </a:spcBef>
              <a:buNone/>
              <a:defRPr sz="24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27"/>
          </p:nvPr>
        </p:nvSpPr>
        <p:spPr>
          <a:xfrm>
            <a:off x="973392" y="5397501"/>
            <a:ext cx="4536605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3922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984" y="1984376"/>
            <a:ext cx="4774411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8984" y="2276475"/>
            <a:ext cx="4774411" cy="3705225"/>
          </a:xfrm>
        </p:spPr>
        <p:txBody>
          <a:bodyPr tIns="9144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2166" y="1984376"/>
            <a:ext cx="4774411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42166" y="2276475"/>
            <a:ext cx="4774411" cy="3705225"/>
          </a:xfrm>
        </p:spPr>
        <p:txBody>
          <a:bodyPr tIns="9144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4277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0/40 Title and Content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226595" y="0"/>
            <a:ext cx="4965405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3" y="536576"/>
            <a:ext cx="5468773" cy="5873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93" y="1984375"/>
            <a:ext cx="546877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7755370" y="1984375"/>
            <a:ext cx="3914207" cy="3986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965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Title and Two Content Comparison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17575" y="0"/>
            <a:ext cx="7774425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392" y="2366170"/>
            <a:ext cx="3075788" cy="2125663"/>
          </a:xfrm>
        </p:spPr>
        <p:txBody>
          <a:bodyPr tIns="0" bIns="0" anchor="ctr" anchorCtr="0"/>
          <a:lstStyle>
            <a:lvl1pPr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1624947" y="3362308"/>
            <a:ext cx="3383280" cy="133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92401" y="542926"/>
            <a:ext cx="3145656" cy="771525"/>
          </a:xfrm>
        </p:spPr>
        <p:txBody>
          <a:bodyPr bIns="0" anchor="b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992401" y="1597025"/>
            <a:ext cx="3145656" cy="3986784"/>
          </a:xfrm>
        </p:spPr>
        <p:txBody>
          <a:bodyPr tIns="91440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buClrTx/>
              <a:defRPr sz="24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400">
                <a:solidFill>
                  <a:schemeClr val="tx1"/>
                </a:solidFill>
              </a:defRPr>
            </a:lvl4pPr>
            <a:lvl5pPr>
              <a:buClrTx/>
              <a:defRPr sz="2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8527097" y="542926"/>
            <a:ext cx="3145656" cy="771525"/>
          </a:xfrm>
        </p:spPr>
        <p:txBody>
          <a:bodyPr bIns="0" anchor="b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527097" y="1597025"/>
            <a:ext cx="3145656" cy="3986784"/>
          </a:xfrm>
        </p:spPr>
        <p:txBody>
          <a:bodyPr vert="horz" lIns="0" tIns="91440" rIns="0" bIns="45724" rtlCol="0">
            <a:no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buClrTx/>
              <a:defRPr lang="en-US" dirty="0" smtClean="0">
                <a:solidFill>
                  <a:schemeClr val="tx1"/>
                </a:solidFill>
              </a:defRPr>
            </a:lvl2pPr>
            <a:lvl3pPr>
              <a:buClrTx/>
              <a:defRPr lang="en-US" dirty="0" smtClean="0">
                <a:solidFill>
                  <a:schemeClr val="tx1"/>
                </a:solidFill>
              </a:defRPr>
            </a:lvl3pPr>
            <a:lvl4pPr>
              <a:buClrTx/>
              <a:defRPr lang="en-US" dirty="0" smtClean="0">
                <a:solidFill>
                  <a:schemeClr val="tx1"/>
                </a:solidFill>
              </a:defRPr>
            </a:lvl4pPr>
            <a:lvl5pPr>
              <a:buClrTx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>
            <a:off x="4982873" y="1455737"/>
            <a:ext cx="6669237" cy="0"/>
          </a:xfrm>
          <a:custGeom>
            <a:avLst/>
            <a:gdLst>
              <a:gd name="connsiteX0" fmla="*/ 0 w 6667500"/>
              <a:gd name="connsiteY0" fmla="*/ 0 h 0"/>
              <a:gd name="connsiteX1" fmla="*/ 6667500 w 6667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00">
                <a:moveTo>
                  <a:pt x="0" y="0"/>
                </a:moveTo>
                <a:lnTo>
                  <a:pt x="6667500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0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6526-CA95-4999-9EC1-D67B4FFC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290E-739E-4181-88EC-2A4F317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231FF-EB29-45CC-A0A1-30C10A648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DC5A5-DC98-4D43-A21F-D2EA43F4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B0E97-A2F7-47FF-BF70-29BA5798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2777-C2F7-42E0-9A7C-03F35281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4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73392" y="0"/>
            <a:ext cx="3384161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28335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87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02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yo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2496" y="2733676"/>
            <a:ext cx="4454099" cy="1371600"/>
          </a:xfrm>
        </p:spPr>
        <p:txBody>
          <a:bodyPr anchor="ctr" anchorCtr="0"/>
          <a:lstStyle>
            <a:lvl1pPr algn="l">
              <a:defRPr sz="4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47" y="3362308"/>
            <a:ext cx="3383280" cy="133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30818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81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926377" y="536576"/>
            <a:ext cx="2743200" cy="54356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3391" y="536576"/>
            <a:ext cx="7594488" cy="5435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51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74025" y="536575"/>
            <a:ext cx="10243948" cy="10604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88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2473-8B53-4D1C-86A9-6B8A889E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9B170-9BE9-44F3-AD7C-891D0273B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B75C-520C-478A-986A-0F998612E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B0895-8D1B-4B04-9016-2FC632B49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89FCD-0D15-4A19-999C-0CDEFD1D7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B6609-6FD6-4417-83BB-30AED294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7475-52CB-49E0-9A66-4DEF1082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42572-1408-43F9-99C5-791F10C3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2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ED5D-44CE-4EBB-B984-8D3C0919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94C4-48DA-4BCB-9774-33076D8B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0FE40-0F6F-490C-83C7-CDA54323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F2F3-C444-4BB9-A1AE-C1D17E2C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10771-E085-4BCB-813E-6E928611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2478B-0909-4028-88A3-21304169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DC7E7-DB85-4DED-AE29-82C3F789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1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CC5C-46A2-4001-84EA-73C834FD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C1AB-D6E1-45D7-BB4C-9AD621103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88B84-F743-4B16-ACCF-364EE2AA3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A1C4-328F-44B5-83EC-1B248177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07F94-A126-4F08-878D-A2DC26E3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02C3F-E754-47DB-884C-494FD135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10BA-F37D-4629-ABAB-0BEBCB15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30E81-9B6F-4E38-9088-F23402472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F8EA6-D2C4-4CAE-8AA5-02A26571D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961C5-DD90-485A-BCD0-89DDAD3A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E74D0-5E41-4248-B214-DAC5EE1E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79262-B068-4F57-AE7F-46C0FE88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590A4-3190-4883-8048-C1780D8B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3C4E-E906-4A34-9084-4C47D061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629F-CBA9-4B37-B8C2-E33350C0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5EA86-24DA-4F12-B37B-C389601721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E486-8EC3-4DF5-94A0-36B8B4A2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07C0F-B4E2-4A13-B90B-B605DFD2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5DA41-9A90-466D-A0CE-D8CC4DAE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3392" y="536576"/>
            <a:ext cx="10001526" cy="587375"/>
          </a:xfrm>
          <a:prstGeom prst="rect">
            <a:avLst/>
          </a:prstGeom>
        </p:spPr>
        <p:txBody>
          <a:bodyPr vert="horz" lIns="0" tIns="45724" rIns="0" bIns="45724" rtlCol="0" anchor="t" anchorCtr="0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392" y="1597025"/>
            <a:ext cx="10001526" cy="4389120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4177" y="6528816"/>
            <a:ext cx="877824" cy="109728"/>
          </a:xfrm>
          <a:prstGeom prst="rect">
            <a:avLst/>
          </a:prstGeom>
        </p:spPr>
        <p:txBody>
          <a:bodyPr vert="horz" lIns="91448" tIns="0" rIns="91448" bIns="0" rtlCol="0" anchor="ctr"/>
          <a:lstStyle>
            <a:lvl1pPr algn="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0" y="6135688"/>
            <a:ext cx="9434377" cy="365760"/>
          </a:xfrm>
          <a:prstGeom prst="rect">
            <a:avLst/>
          </a:prstGeom>
        </p:spPr>
        <p:txBody>
          <a:bodyPr vert="horz" lIns="0" tIns="45724" rIns="0" bIns="0" rtlCol="0" anchor="b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22293" y="6657948"/>
            <a:ext cx="3769708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©2021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67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l" defTabSz="91448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84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2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1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5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8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9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2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6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.C.F.Klatte@lumc.n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3.jpeg"/><Relationship Id="rId4" Type="http://schemas.openxmlformats.org/officeDocument/2006/relationships/hyperlink" Target="mailto:d.c.f.Klatte@lumc.n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3.jpeg"/><Relationship Id="rId4" Type="http://schemas.openxmlformats.org/officeDocument/2006/relationships/hyperlink" Target="mailto:d.c.f.Klatte@lumc.n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3E9BFF-F877-4FD0-BE0A-36B45787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763" y="3205172"/>
            <a:ext cx="4539681" cy="3578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DB250-E433-4A02-AB02-69AC276CB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10602"/>
            <a:ext cx="12192000" cy="288131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Arial headings"/>
              </a:rPr>
              <a:t>Surveillance for Pancreatic Ductal Adenocarcinoma in </a:t>
            </a:r>
            <a:r>
              <a:rPr lang="en-US" sz="4800" b="1" i="1" dirty="0">
                <a:solidFill>
                  <a:schemeClr val="tx2"/>
                </a:solidFill>
                <a:latin typeface="Arial headings"/>
              </a:rPr>
              <a:t>CDKN2A/p16 </a:t>
            </a:r>
            <a:r>
              <a:rPr lang="en-US" sz="4800" b="1" dirty="0">
                <a:solidFill>
                  <a:schemeClr val="tx2"/>
                </a:solidFill>
                <a:latin typeface="Arial headings"/>
              </a:rPr>
              <a:t>Mutation Carriers</a:t>
            </a:r>
          </a:p>
        </p:txBody>
      </p:sp>
      <p:pic>
        <p:nvPicPr>
          <p:cNvPr id="1028" name="Picture 4" descr="Leiden University Medical Center - A-TANGO">
            <a:extLst>
              <a:ext uri="{FF2B5EF4-FFF2-40B4-BE49-F238E27FC236}">
                <a16:creationId xmlns:a16="http://schemas.microsoft.com/office/drawing/2014/main" id="{C2342870-D019-4272-B69B-D6F68819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2" y="179082"/>
            <a:ext cx="289442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6CE5-5270-4310-92B6-A451E5004CD2}"/>
              </a:ext>
            </a:extLst>
          </p:cNvPr>
          <p:cNvSpPr txBox="1"/>
          <p:nvPr/>
        </p:nvSpPr>
        <p:spPr>
          <a:xfrm>
            <a:off x="87221" y="5827756"/>
            <a:ext cx="514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Derk Klatte</a:t>
            </a:r>
          </a:p>
          <a:p>
            <a:r>
              <a:rPr lang="en-US" dirty="0">
                <a:solidFill>
                  <a:schemeClr val="tx2"/>
                </a:solidFill>
              </a:rPr>
              <a:t>Research Meeting Clinical Epidemiology</a:t>
            </a:r>
          </a:p>
          <a:p>
            <a:r>
              <a:rPr lang="en-US" dirty="0">
                <a:hlinkClick r:id="rId4"/>
              </a:rPr>
              <a:t>D.C.F.Klatte@lumc.nl</a:t>
            </a:r>
            <a:r>
              <a:rPr lang="en-US" dirty="0"/>
              <a:t>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70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Who, when and how?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Summary of the caps consortium guideline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3F00E-FBEB-4241-99EA-52E24781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354667"/>
            <a:ext cx="11049000" cy="4980517"/>
          </a:xfrm>
        </p:spPr>
        <p:txBody>
          <a:bodyPr/>
          <a:lstStyle/>
          <a:p>
            <a:pPr marL="0" indent="0">
              <a:buNone/>
            </a:pPr>
            <a:br>
              <a:rPr lang="en-US" sz="2000" b="1" dirty="0"/>
            </a:br>
            <a:r>
              <a:rPr lang="en-US" sz="2000" b="1" dirty="0"/>
              <a:t>Who </a:t>
            </a:r>
            <a:r>
              <a:rPr lang="en-US" sz="2000" dirty="0"/>
              <a:t>should be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offered surveillance?</a:t>
            </a:r>
          </a:p>
          <a:p>
            <a:pPr marL="457189" indent="-457189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Regardless of family history: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CDKN2A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(hereditary melanoma)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Peutz-Jeghers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syndrome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BRCA1/2, PALB2 (HBOC); ATM; MLH1/MSH2/MSH6 (Lynch syndrome) + 1 FDR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Familial*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b="1" dirty="0"/>
              <a:t>When?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b="1" dirty="0"/>
              <a:t>How? </a:t>
            </a:r>
            <a:endParaRPr lang="nl-NL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999F5-0049-4983-8D05-CE2CCB722A34}"/>
              </a:ext>
            </a:extLst>
          </p:cNvPr>
          <p:cNvSpPr txBox="1"/>
          <p:nvPr/>
        </p:nvSpPr>
        <p:spPr>
          <a:xfrm>
            <a:off x="0" y="6406595"/>
            <a:ext cx="110490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Goggins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M, Overbeek KA, Brand R, et al.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Management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patients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with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increased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risk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for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familial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pancreatic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cancer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: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updated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recommendations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from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Gut. 2020 Jan;69(1):7-17.</a:t>
            </a:r>
          </a:p>
        </p:txBody>
      </p:sp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0B266171-0913-21B7-FE7F-C868A45B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9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Who, when and how?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Summary of the caps consortium guideline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3F00E-FBEB-4241-99EA-52E24781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354667"/>
            <a:ext cx="11049000" cy="4980517"/>
          </a:xfrm>
        </p:spPr>
        <p:txBody>
          <a:bodyPr/>
          <a:lstStyle/>
          <a:p>
            <a:pPr marL="0" indent="0">
              <a:buNone/>
            </a:pPr>
            <a:br>
              <a:rPr lang="en-US" sz="2000" b="1" dirty="0"/>
            </a:br>
            <a:r>
              <a:rPr lang="en-US" sz="2000" b="1" dirty="0"/>
              <a:t>Who </a:t>
            </a:r>
            <a:r>
              <a:rPr lang="en-US" sz="2000" dirty="0"/>
              <a:t>should be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offered surveillance?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Regardless of family history: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CDKN2A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(hereditary melanoma)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Peutz-Jeghers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syndrome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BRCA1/2, PALB2 (HBOC); ATM; MLH1/MSH2/MSH6 (Lynch syndrome) + 1 FDR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Familial*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b="1" dirty="0"/>
              <a:t>When?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CDKN2A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Peutz-Jeghers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at age 40; others 45+ years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b="1" dirty="0"/>
              <a:t>How? </a:t>
            </a:r>
            <a:endParaRPr lang="nl-NL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999F5-0049-4983-8D05-CE2CCB722A34}"/>
              </a:ext>
            </a:extLst>
          </p:cNvPr>
          <p:cNvSpPr txBox="1"/>
          <p:nvPr/>
        </p:nvSpPr>
        <p:spPr>
          <a:xfrm>
            <a:off x="0" y="6406595"/>
            <a:ext cx="110490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Goggins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M, Overbeek KA, Brand R, et al.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Management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patients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with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increased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risk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for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familial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pancreatic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cancer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: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updated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recommendations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from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Gut. 2020 Jan;69(1):7-17.</a:t>
            </a:r>
          </a:p>
        </p:txBody>
      </p:sp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0B266171-0913-21B7-FE7F-C868A45B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Who, when and how?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Summary of the caps consortium guideline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3F00E-FBEB-4241-99EA-52E24781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354667"/>
            <a:ext cx="11049000" cy="4980517"/>
          </a:xfrm>
        </p:spPr>
        <p:txBody>
          <a:bodyPr/>
          <a:lstStyle/>
          <a:p>
            <a:pPr marL="0" indent="0">
              <a:buNone/>
            </a:pPr>
            <a:br>
              <a:rPr lang="en-US" sz="2000" b="1" dirty="0"/>
            </a:br>
            <a:r>
              <a:rPr lang="en-US" sz="2000" b="1" dirty="0"/>
              <a:t>Who </a:t>
            </a:r>
            <a:r>
              <a:rPr lang="en-US" sz="2000" dirty="0"/>
              <a:t>should be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offered surveillance?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Regardless of family history: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CDKN2A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(hereditary melanoma)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Peutz-Jeghers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syndrome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BRCA1/2, PALB2 (HBOC); ATM; MLH1/MSH2/MSH6 (Lynch syndrome) + 1 FDR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Familial*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b="1" dirty="0"/>
              <a:t>When?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CDKN2A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Peutz-Jeghers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at age 40; others 45+ years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How?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Alternate MRI/MRCP and EUS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Every 12 months if no abnormalities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3-6 months for abnormalities not requiring immediate surgery</a:t>
            </a:r>
            <a:endParaRPr lang="nl-NL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999F5-0049-4983-8D05-CE2CCB722A34}"/>
              </a:ext>
            </a:extLst>
          </p:cNvPr>
          <p:cNvSpPr txBox="1"/>
          <p:nvPr/>
        </p:nvSpPr>
        <p:spPr>
          <a:xfrm>
            <a:off x="0" y="6406595"/>
            <a:ext cx="110490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Goggins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M, Overbeek KA, Brand R, et al.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Management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patients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with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increased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risk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for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familial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pancreatic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cancer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: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updated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recommendations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from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International Cancer of </a:t>
            </a:r>
            <a:r>
              <a:rPr lang="nl-NL" sz="1067" dirty="0" err="1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the</a:t>
            </a:r>
            <a:r>
              <a:rPr lang="nl-NL" sz="1067" dirty="0">
                <a:solidFill>
                  <a:srgbClr val="FFFFFF">
                    <a:lumMod val="50000"/>
                  </a:srgbClr>
                </a:solidFill>
                <a:latin typeface="Calibri"/>
                <a:ea typeface="ＭＳ Ｐゴシック" charset="0"/>
              </a:rPr>
              <a:t> Pancreas Screening (CAPS) Consortium. Gut. 2020 Jan;69(1):7-17.</a:t>
            </a:r>
          </a:p>
        </p:txBody>
      </p:sp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0B266171-0913-21B7-FE7F-C868A45B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01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825BE-B85A-49D0-8258-535216B7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97" y="4207790"/>
            <a:ext cx="3698578" cy="25572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Background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654F51-976F-4FF8-BD6B-BD31BE47F4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73138" y="1590675"/>
            <a:ext cx="10001250" cy="284958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b="1" i="1" dirty="0"/>
              <a:t>CDKN2A (p16) </a:t>
            </a:r>
            <a:r>
              <a:rPr lang="en-US" sz="2000" dirty="0"/>
              <a:t>most common gene mutation in </a:t>
            </a:r>
            <a:r>
              <a:rPr lang="en-US" sz="2000" b="1" dirty="0"/>
              <a:t>hereditary melanoma</a:t>
            </a:r>
            <a:endParaRPr lang="en-US" sz="2000" dirty="0"/>
          </a:p>
          <a:p>
            <a:pPr lvl="1"/>
            <a:r>
              <a:rPr lang="en-US" sz="1800" dirty="0"/>
              <a:t>70% lifetime risk of melanoma </a:t>
            </a:r>
          </a:p>
          <a:p>
            <a:pPr lvl="1"/>
            <a:r>
              <a:rPr lang="en-US" sz="1800" b="1" dirty="0"/>
              <a:t>15-20% lifetime risk of PDAC</a:t>
            </a:r>
          </a:p>
          <a:p>
            <a:endParaRPr lang="en-US" sz="1600" i="1" dirty="0"/>
          </a:p>
          <a:p>
            <a:r>
              <a:rPr lang="en-US" sz="2000" i="1" dirty="0"/>
              <a:t>“p16-Leiden” </a:t>
            </a:r>
            <a:r>
              <a:rPr lang="en-US" sz="2000" dirty="0"/>
              <a:t>founder mutation in in The Netherlands</a:t>
            </a:r>
            <a:endParaRPr lang="en-US" sz="2000" i="1" dirty="0"/>
          </a:p>
          <a:p>
            <a:r>
              <a:rPr lang="en-US" sz="2000" dirty="0"/>
              <a:t>Pancreatic surveillance for </a:t>
            </a:r>
            <a:r>
              <a:rPr lang="en-US" sz="2000" i="1" dirty="0"/>
              <a:t>CDKN2A </a:t>
            </a:r>
            <a:r>
              <a:rPr lang="en-US" sz="2000" dirty="0"/>
              <a:t>since 2000 in LUMC</a:t>
            </a:r>
            <a:endParaRPr lang="en-US" sz="1600" b="1" dirty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i="1" dirty="0"/>
          </a:p>
          <a:p>
            <a:pPr marL="342900" lvl="1" indent="0">
              <a:buNone/>
            </a:pPr>
            <a:endParaRPr lang="en-US" sz="1600" b="1" dirty="0"/>
          </a:p>
          <a:p>
            <a:pPr marL="342900" lvl="1" indent="0">
              <a:buNone/>
            </a:pPr>
            <a:endParaRPr lang="en-US" sz="1600" i="1" dirty="0"/>
          </a:p>
          <a:p>
            <a:endParaRPr lang="en-US" sz="1600" i="1" dirty="0"/>
          </a:p>
          <a:p>
            <a:pPr marL="342900" lvl="1" indent="0">
              <a:buNone/>
            </a:pPr>
            <a:endParaRPr lang="en-US" sz="1600" dirty="0"/>
          </a:p>
          <a:p>
            <a:pPr lvl="1"/>
            <a:endParaRPr sz="1600" dirty="0"/>
          </a:p>
        </p:txBody>
      </p:sp>
      <p:pic>
        <p:nvPicPr>
          <p:cNvPr id="6" name="Picture 2" descr="LUMC Global (@GlobalLumc) / Twitter">
            <a:extLst>
              <a:ext uri="{FF2B5EF4-FFF2-40B4-BE49-F238E27FC236}">
                <a16:creationId xmlns:a16="http://schemas.microsoft.com/office/drawing/2014/main" id="{F2B4E91A-F3B1-6B90-53D3-049B1DA2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9B4E5E-20A9-4D45-BB10-E174F4B4F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726" y="3232626"/>
            <a:ext cx="4324051" cy="32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E1C26-86AE-459C-BDA9-013903D6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908"/>
            <a:ext cx="12192000" cy="5828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07154-7BD4-47F8-8A70-38F1007BDB54}"/>
              </a:ext>
            </a:extLst>
          </p:cNvPr>
          <p:cNvSpPr txBox="1"/>
          <p:nvPr/>
        </p:nvSpPr>
        <p:spPr>
          <a:xfrm>
            <a:off x="361950" y="1809750"/>
            <a:ext cx="448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Nederlandse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Kankeratlas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7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C52774-C299-464C-BD3C-8D380E96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422"/>
            <a:ext cx="12192000" cy="57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9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F4CF22-CBD6-4523-BDE8-B151054D12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73138" y="1590675"/>
            <a:ext cx="10001250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Evaluation of the yield and outcomes of 20-years pancreatic surveillance in a large cohort of germline </a:t>
            </a:r>
            <a:r>
              <a:rPr lang="en-US" sz="3200" b="1" i="1" dirty="0">
                <a:solidFill>
                  <a:schemeClr val="accent1"/>
                </a:solidFill>
              </a:rPr>
              <a:t>CDKN2A/p16 </a:t>
            </a:r>
            <a:r>
              <a:rPr lang="en-US" sz="3200" b="1" dirty="0">
                <a:solidFill>
                  <a:schemeClr val="accent1"/>
                </a:solidFill>
              </a:rPr>
              <a:t>mutation carriers</a:t>
            </a:r>
          </a:p>
          <a:p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i="1" dirty="0"/>
          </a:p>
          <a:p>
            <a:endParaRPr lang="en-US" sz="1800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dirty="0"/>
          </a:p>
        </p:txBody>
      </p:sp>
      <p:pic>
        <p:nvPicPr>
          <p:cNvPr id="8" name="Picture 2" descr="LUMC Global (@GlobalLumc) / Twitter">
            <a:extLst>
              <a:ext uri="{FF2B5EF4-FFF2-40B4-BE49-F238E27FC236}">
                <a16:creationId xmlns:a16="http://schemas.microsoft.com/office/drawing/2014/main" id="{41A61374-4ADB-A62C-6013-F193CDBC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8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Methods – surveillance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74E2CAB-D3C5-4AF4-8199-E7AAC52708CC}"/>
              </a:ext>
            </a:extLst>
          </p:cNvPr>
          <p:cNvSpPr txBox="1">
            <a:spLocks/>
          </p:cNvSpPr>
          <p:nvPr/>
        </p:nvSpPr>
        <p:spPr>
          <a:xfrm>
            <a:off x="973392" y="1806099"/>
            <a:ext cx="7886700" cy="2713147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Dedicated multidisciplinary team</a:t>
            </a:r>
          </a:p>
          <a:p>
            <a:endParaRPr lang="en-US" sz="2000" dirty="0"/>
          </a:p>
          <a:p>
            <a:r>
              <a:rPr lang="en-US" sz="2000" dirty="0"/>
              <a:t>Carriers of a proven germline </a:t>
            </a:r>
            <a:r>
              <a:rPr lang="en-US" sz="2000" i="1" dirty="0"/>
              <a:t>CDKN2A/p16 </a:t>
            </a:r>
            <a:r>
              <a:rPr lang="en-US" sz="2000" dirty="0"/>
              <a:t>mutation</a:t>
            </a:r>
          </a:p>
          <a:p>
            <a:endParaRPr lang="en-US" sz="2000" dirty="0"/>
          </a:p>
          <a:p>
            <a:r>
              <a:rPr lang="en-US" sz="2000" dirty="0"/>
              <a:t>Starting age ≥45 years*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/>
              <a:t>MRI/MRCP every 12 months, EUS optional</a:t>
            </a:r>
          </a:p>
          <a:p>
            <a:pPr lvl="1"/>
            <a:r>
              <a:rPr lang="en-US" sz="2000" dirty="0"/>
              <a:t>New/indeterminate lesions </a:t>
            </a:r>
          </a:p>
          <a:p>
            <a:pPr marL="342900" lvl="1" indent="0">
              <a:buFont typeface="Arial" pitchFamily="34" charset="0"/>
              <a:buNone/>
            </a:pPr>
            <a:r>
              <a:rPr lang="en-US" sz="2000" dirty="0">
                <a:sym typeface="Wingdings" panose="05000000000000000000" pitchFamily="2" charset="2"/>
              </a:rPr>
              <a:t>	 interval 3-6 months or EUS-guided sampling</a:t>
            </a:r>
            <a:endParaRPr lang="en-US" sz="2000" dirty="0"/>
          </a:p>
          <a:p>
            <a:endParaRPr lang="en-US" sz="2000" dirty="0"/>
          </a:p>
          <a:p>
            <a:pPr marL="342900" lvl="1" indent="0">
              <a:buFont typeface="Arial" pitchFamily="34" charset="0"/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376DB8-22EB-434C-8D4E-5F8B715D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3" y="1266362"/>
            <a:ext cx="7265003" cy="3529158"/>
          </a:xfrm>
          <a:prstGeom prst="rect">
            <a:avLst/>
          </a:prstGeom>
        </p:spPr>
      </p:pic>
      <p:pic>
        <p:nvPicPr>
          <p:cNvPr id="6" name="Picture 2" descr="LUMC Global (@GlobalLumc) / Twitter">
            <a:extLst>
              <a:ext uri="{FF2B5EF4-FFF2-40B4-BE49-F238E27FC236}">
                <a16:creationId xmlns:a16="http://schemas.microsoft.com/office/drawing/2014/main" id="{0D385DE4-8C34-0466-DA85-908965AF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DB3A-DD9D-4242-9F20-248EAFAA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outcomes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2D9768-708D-4407-B8C7-866922826799}"/>
              </a:ext>
            </a:extLst>
          </p:cNvPr>
          <p:cNvSpPr txBox="1">
            <a:spLocks/>
          </p:cNvSpPr>
          <p:nvPr/>
        </p:nvSpPr>
        <p:spPr>
          <a:xfrm>
            <a:off x="1838960" y="1627021"/>
            <a:ext cx="9913619" cy="4694403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/>
              <a:t>Number and nature of pancreatic lesions</a:t>
            </a:r>
            <a:br>
              <a:rPr lang="en-US" sz="2800" b="1" dirty="0"/>
            </a:br>
            <a:endParaRPr lang="en-US" sz="2800" b="1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Cumulative incidence of PDAC</a:t>
            </a:r>
            <a:br>
              <a:rPr lang="en-US" sz="2800" dirty="0"/>
            </a:b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Outcomes of PDAC cases</a:t>
            </a:r>
          </a:p>
          <a:p>
            <a:r>
              <a:rPr lang="en-US" sz="2800" dirty="0"/>
              <a:t> Stage</a:t>
            </a:r>
          </a:p>
          <a:p>
            <a:r>
              <a:rPr lang="en-US" sz="2800" dirty="0"/>
              <a:t> Resection rate</a:t>
            </a:r>
          </a:p>
          <a:p>
            <a:r>
              <a:rPr lang="en-US" sz="2800" dirty="0"/>
              <a:t> Survival </a:t>
            </a:r>
          </a:p>
          <a:p>
            <a:endParaRPr lang="en-US" sz="1800" i="1" dirty="0"/>
          </a:p>
          <a:p>
            <a:endParaRPr lang="en-US" sz="1800" dirty="0"/>
          </a:p>
          <a:p>
            <a:pPr marL="342900" lvl="1" indent="0">
              <a:buFont typeface="Arial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F26C6BE2-F71C-4C9C-9E1F-3125921044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92" y="1463242"/>
            <a:ext cx="640080" cy="640080"/>
          </a:xfrm>
          <a:prstGeom prst="rect">
            <a:avLst/>
          </a:prstGeom>
        </p:spPr>
      </p:pic>
      <p:pic>
        <p:nvPicPr>
          <p:cNvPr id="7" name="Graphic 6" descr="Badge outline">
            <a:extLst>
              <a:ext uri="{FF2B5EF4-FFF2-40B4-BE49-F238E27FC236}">
                <a16:creationId xmlns:a16="http://schemas.microsoft.com/office/drawing/2014/main" id="{94B94935-1DF2-49C3-87FF-EAC47E31F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392" y="2398692"/>
            <a:ext cx="640080" cy="640080"/>
          </a:xfrm>
          <a:prstGeom prst="rect">
            <a:avLst/>
          </a:prstGeom>
        </p:spPr>
      </p:pic>
      <p:pic>
        <p:nvPicPr>
          <p:cNvPr id="8" name="Graphic 7" descr="Badge 3 outline">
            <a:extLst>
              <a:ext uri="{FF2B5EF4-FFF2-40B4-BE49-F238E27FC236}">
                <a16:creationId xmlns:a16="http://schemas.microsoft.com/office/drawing/2014/main" id="{9E023D00-3835-4E7B-8CDE-CB5ECF5EE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392" y="3334142"/>
            <a:ext cx="640080" cy="640080"/>
          </a:xfrm>
          <a:prstGeom prst="rect">
            <a:avLst/>
          </a:prstGeom>
        </p:spPr>
      </p:pic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B2560404-37F9-298C-ECDB-9BAF5DF6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3B4F-34FC-D430-FED2-CFB5D2F4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POPULATION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DD7861-0A1A-B3E5-D972-B67D2CB272F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73138" y="1590675"/>
            <a:ext cx="10001250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/>
              <a:t>347 carriers </a:t>
            </a:r>
            <a:r>
              <a:rPr lang="en-US" sz="2000" dirty="0"/>
              <a:t>of a germline </a:t>
            </a:r>
            <a:r>
              <a:rPr lang="en-US" sz="2000" i="1" dirty="0"/>
              <a:t>CDKN2A </a:t>
            </a:r>
            <a:r>
              <a:rPr lang="en-US" sz="2000" dirty="0"/>
              <a:t>PV - 99% “</a:t>
            </a:r>
            <a:r>
              <a:rPr lang="en-US" sz="2000" i="1" dirty="0"/>
              <a:t>p16-Leiden”</a:t>
            </a:r>
            <a:endParaRPr lang="en-US" sz="2000" dirty="0"/>
          </a:p>
          <a:p>
            <a:pPr lvl="1"/>
            <a:r>
              <a:rPr lang="en-US" sz="2000" dirty="0"/>
              <a:t>58% female</a:t>
            </a:r>
          </a:p>
          <a:p>
            <a:pPr lvl="1"/>
            <a:r>
              <a:rPr lang="en-US" sz="2000" dirty="0"/>
              <a:t>Age at enrollment: 49 (44.5 – 55.7) years</a:t>
            </a:r>
          </a:p>
          <a:p>
            <a:pPr lvl="1"/>
            <a:r>
              <a:rPr lang="en-US" sz="2000" dirty="0"/>
              <a:t>38% at least one FDR with PDAC</a:t>
            </a:r>
          </a:p>
          <a:p>
            <a:pPr lvl="1"/>
            <a:r>
              <a:rPr lang="en-US" sz="2000" dirty="0"/>
              <a:t>55% a personal history of melanoma</a:t>
            </a:r>
          </a:p>
          <a:p>
            <a:endParaRPr lang="en-US" sz="2000" dirty="0"/>
          </a:p>
          <a:p>
            <a:r>
              <a:rPr lang="en-US" sz="2000" dirty="0"/>
              <a:t>Median follow-up of 5.6 (2.3 – 9.9) years</a:t>
            </a:r>
          </a:p>
          <a:p>
            <a:endParaRPr lang="en-US" sz="2000" dirty="0"/>
          </a:p>
          <a:p>
            <a:r>
              <a:rPr lang="en-US" sz="2000" dirty="0"/>
              <a:t>In total </a:t>
            </a:r>
            <a:r>
              <a:rPr lang="en-US" sz="2000" b="1" dirty="0"/>
              <a:t>2098 MRI </a:t>
            </a:r>
            <a:r>
              <a:rPr lang="en-US" sz="2000" dirty="0"/>
              <a:t>and </a:t>
            </a:r>
            <a:r>
              <a:rPr lang="en-US" sz="2000" b="1" dirty="0"/>
              <a:t>208 EUS </a:t>
            </a:r>
            <a:r>
              <a:rPr lang="en-US" sz="2000" dirty="0"/>
              <a:t>performed</a:t>
            </a:r>
          </a:p>
        </p:txBody>
      </p:sp>
      <p:pic>
        <p:nvPicPr>
          <p:cNvPr id="7" name="Picture 2" descr="LUMC Global (@GlobalLumc) / Twitter">
            <a:extLst>
              <a:ext uri="{FF2B5EF4-FFF2-40B4-BE49-F238E27FC236}">
                <a16:creationId xmlns:a16="http://schemas.microsoft.com/office/drawing/2014/main" id="{42B3F991-A948-44DB-EC4D-D8C6A9E5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98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Outline	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773E62-AB0F-44A2-9376-C74887FA603C}"/>
              </a:ext>
            </a:extLst>
          </p:cNvPr>
          <p:cNvSpPr txBox="1">
            <a:spLocks/>
          </p:cNvSpPr>
          <p:nvPr/>
        </p:nvSpPr>
        <p:spPr>
          <a:xfrm>
            <a:off x="543093" y="2078327"/>
            <a:ext cx="10744031" cy="2934999"/>
          </a:xfrm>
          <a:prstGeom prst="rect">
            <a:avLst/>
          </a:prstGeom>
        </p:spPr>
        <p:txBody>
          <a:bodyPr/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1"/>
                </a:solidFill>
              </a:rPr>
              <a:t>Surveillance for pancreatic cancer: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1"/>
                </a:solidFill>
              </a:rPr>
              <a:t>Why and how?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1"/>
                </a:solidFill>
              </a:rPr>
              <a:t>Outcomes of surveillance in </a:t>
            </a:r>
            <a:r>
              <a:rPr lang="en-US" sz="3200" b="1" i="1" dirty="0">
                <a:solidFill>
                  <a:schemeClr val="accent1"/>
                </a:solidFill>
              </a:rPr>
              <a:t>CDKN2A </a:t>
            </a:r>
            <a:r>
              <a:rPr lang="en-US" sz="3200" b="1" dirty="0">
                <a:solidFill>
                  <a:schemeClr val="accent1"/>
                </a:solidFill>
              </a:rPr>
              <a:t>mutation carriers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Comparison of pancreatic cancer outcomes with general population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LUMC Global (@GlobalLumc) / Twitter">
            <a:extLst>
              <a:ext uri="{FF2B5EF4-FFF2-40B4-BE49-F238E27FC236}">
                <a16:creationId xmlns:a16="http://schemas.microsoft.com/office/drawing/2014/main" id="{D7706C0D-7330-4748-996C-579A179D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2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36 cases of </a:t>
            </a:r>
            <a:r>
              <a:rPr lang="en-US" dirty="0" err="1"/>
              <a:t>pdac</a:t>
            </a:r>
            <a:r>
              <a:rPr lang="en-US" dirty="0"/>
              <a:t> in 31 individuals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2DEC93C-1799-4AE7-A91F-F493D6218F45}"/>
              </a:ext>
            </a:extLst>
          </p:cNvPr>
          <p:cNvSpPr/>
          <p:nvPr/>
        </p:nvSpPr>
        <p:spPr>
          <a:xfrm>
            <a:off x="973392" y="1879608"/>
            <a:ext cx="4518390" cy="578880"/>
          </a:xfrm>
          <a:prstGeom prst="roundRect">
            <a:avLst/>
          </a:prstGeom>
          <a:solidFill>
            <a:srgbClr val="000849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Atten New"/>
                <a:sym typeface="Calibri"/>
              </a:rPr>
              <a:t>36 PDAC in 31 (9%) patients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D258A2-41B6-43E5-9747-20B0629A22C3}"/>
              </a:ext>
            </a:extLst>
          </p:cNvPr>
          <p:cNvSpPr/>
          <p:nvPr/>
        </p:nvSpPr>
        <p:spPr>
          <a:xfrm>
            <a:off x="7307380" y="1879608"/>
            <a:ext cx="3741619" cy="578880"/>
          </a:xfrm>
          <a:prstGeom prst="roundRect">
            <a:avLst/>
          </a:prstGeom>
          <a:solidFill>
            <a:srgbClr val="000849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5 (16.1%) second PDAC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58C7548-A822-43E3-AF15-31A482CB4F59}"/>
              </a:ext>
            </a:extLst>
          </p:cNvPr>
          <p:cNvSpPr/>
          <p:nvPr/>
        </p:nvSpPr>
        <p:spPr>
          <a:xfrm>
            <a:off x="973394" y="2577159"/>
            <a:ext cx="4518388" cy="57888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9 (3%) patients no PDAC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8E5DB05-A703-4F1B-8F6C-DA73A49EFCE7}"/>
              </a:ext>
            </a:extLst>
          </p:cNvPr>
          <p:cNvSpPr/>
          <p:nvPr/>
        </p:nvSpPr>
        <p:spPr>
          <a:xfrm>
            <a:off x="1858204" y="3274710"/>
            <a:ext cx="3616816" cy="57888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Benign/LGD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7E2280-B5F4-4036-B3D2-CFCBF6DB73BA}"/>
              </a:ext>
            </a:extLst>
          </p:cNvPr>
          <p:cNvSpPr/>
          <p:nvPr/>
        </p:nvSpPr>
        <p:spPr>
          <a:xfrm>
            <a:off x="1874966" y="3972261"/>
            <a:ext cx="3616816" cy="57888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St I ampullary ca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927946-A1C5-4491-A8F1-611DCBB2432B}"/>
              </a:ext>
            </a:extLst>
          </p:cNvPr>
          <p:cNvSpPr/>
          <p:nvPr/>
        </p:nvSpPr>
        <p:spPr>
          <a:xfrm>
            <a:off x="1854920" y="4674593"/>
            <a:ext cx="3616816" cy="57888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Grade 1 NET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0BF1CD-7D9A-4C4E-97A6-BFD2E95671A8}"/>
              </a:ext>
            </a:extLst>
          </p:cNvPr>
          <p:cNvCxnSpPr>
            <a:cxnSpLocks/>
          </p:cNvCxnSpPr>
          <p:nvPr/>
        </p:nvCxnSpPr>
        <p:spPr>
          <a:xfrm>
            <a:off x="5729907" y="2158252"/>
            <a:ext cx="1409700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7271B6-6399-426A-8925-4BCC67C62B5A}"/>
              </a:ext>
            </a:extLst>
          </p:cNvPr>
          <p:cNvSpPr/>
          <p:nvPr/>
        </p:nvSpPr>
        <p:spPr>
          <a:xfrm>
            <a:off x="8682359" y="2577159"/>
            <a:ext cx="2366640" cy="548640"/>
          </a:xfrm>
          <a:prstGeom prst="roundRect">
            <a:avLst/>
          </a:prstGeom>
          <a:solidFill>
            <a:srgbClr val="000849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S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ynchronous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AA220A-54E9-40E9-80FA-890CA60ADC25}"/>
              </a:ext>
            </a:extLst>
          </p:cNvPr>
          <p:cNvSpPr/>
          <p:nvPr/>
        </p:nvSpPr>
        <p:spPr>
          <a:xfrm>
            <a:off x="8682359" y="3244470"/>
            <a:ext cx="2366639" cy="548640"/>
          </a:xfrm>
          <a:prstGeom prst="roundRect">
            <a:avLst/>
          </a:prstGeom>
          <a:solidFill>
            <a:srgbClr val="000849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M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etachronous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E0D93D-2A6E-41C4-A315-1675E632988B}"/>
              </a:ext>
            </a:extLst>
          </p:cNvPr>
          <p:cNvSpPr/>
          <p:nvPr/>
        </p:nvSpPr>
        <p:spPr>
          <a:xfrm>
            <a:off x="6096000" y="4349318"/>
            <a:ext cx="4952999" cy="1055606"/>
          </a:xfrm>
          <a:prstGeom prst="roundRect">
            <a:avLst/>
          </a:prstGeom>
          <a:solidFill>
            <a:schemeClr val="bg1">
              <a:alpha val="10196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Atten New"/>
                <a:sym typeface="Calibri"/>
              </a:rPr>
              <a:t>Median age: 60 (51 – 64) years</a:t>
            </a:r>
          </a:p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b="1" dirty="0">
                <a:latin typeface="Atten New"/>
              </a:rPr>
              <a:t>65% female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08593F3-33C0-4649-825F-EFC8BC8F9541}"/>
              </a:ext>
            </a:extLst>
          </p:cNvPr>
          <p:cNvSpPr/>
          <p:nvPr/>
        </p:nvSpPr>
        <p:spPr>
          <a:xfrm>
            <a:off x="8013957" y="2577159"/>
            <a:ext cx="548640" cy="548640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 1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452E20C-0EBB-4B36-AEF7-A0C0FE607FB7}"/>
              </a:ext>
            </a:extLst>
          </p:cNvPr>
          <p:cNvSpPr/>
          <p:nvPr/>
        </p:nvSpPr>
        <p:spPr>
          <a:xfrm>
            <a:off x="8013957" y="3244470"/>
            <a:ext cx="548640" cy="548640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 4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484C2A5-CE3C-467C-844C-A1A4CAB0C3D1}"/>
              </a:ext>
            </a:extLst>
          </p:cNvPr>
          <p:cNvSpPr/>
          <p:nvPr/>
        </p:nvSpPr>
        <p:spPr>
          <a:xfrm>
            <a:off x="1189802" y="3268683"/>
            <a:ext cx="548640" cy="54864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 7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CF683B4-B649-40D6-95A9-A7E351C909A8}"/>
              </a:ext>
            </a:extLst>
          </p:cNvPr>
          <p:cNvSpPr/>
          <p:nvPr/>
        </p:nvSpPr>
        <p:spPr>
          <a:xfrm>
            <a:off x="1192215" y="3975729"/>
            <a:ext cx="548640" cy="54864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 1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3403803-CC79-4B31-AD33-B0ABCFD88EC8}"/>
              </a:ext>
            </a:extLst>
          </p:cNvPr>
          <p:cNvSpPr/>
          <p:nvPr/>
        </p:nvSpPr>
        <p:spPr>
          <a:xfrm>
            <a:off x="1189802" y="4679657"/>
            <a:ext cx="548640" cy="548640"/>
          </a:xfrm>
          <a:prstGeom prst="roundRect">
            <a:avLst/>
          </a:prstGeom>
          <a:solidFill>
            <a:srgbClr val="009CDE">
              <a:alpha val="1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tten New"/>
              </a:rPr>
              <a:t> 1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pic>
        <p:nvPicPr>
          <p:cNvPr id="19" name="Picture 2" descr="LUMC Global (@GlobalLumc) / Twitter">
            <a:extLst>
              <a:ext uri="{FF2B5EF4-FFF2-40B4-BE49-F238E27FC236}">
                <a16:creationId xmlns:a16="http://schemas.microsoft.com/office/drawing/2014/main" id="{E645EBC8-61E7-63E9-60ED-CB2F1419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224E-B1A3-42DD-8983-722E47D8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lifetime risk of </a:t>
            </a:r>
            <a:r>
              <a:rPr lang="en-US" dirty="0" err="1"/>
              <a:t>pdac</a:t>
            </a:r>
            <a:endParaRPr lang="en-US" dirty="0"/>
          </a:p>
        </p:txBody>
      </p:sp>
      <p:pic>
        <p:nvPicPr>
          <p:cNvPr id="8" name="Afbeelding 2">
            <a:extLst>
              <a:ext uri="{FF2B5EF4-FFF2-40B4-BE49-F238E27FC236}">
                <a16:creationId xmlns:a16="http://schemas.microsoft.com/office/drawing/2014/main" id="{DDAF4E7F-C466-49A5-B47F-0A5AD216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" y="1156854"/>
            <a:ext cx="8740141" cy="5393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3B63E9-1634-41DF-B3AE-D329F9486538}"/>
              </a:ext>
            </a:extLst>
          </p:cNvPr>
          <p:cNvSpPr/>
          <p:nvPr/>
        </p:nvSpPr>
        <p:spPr>
          <a:xfrm>
            <a:off x="1145651" y="3248325"/>
            <a:ext cx="64008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880C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21%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33407-9D26-488F-816A-1F09E26EFE35}"/>
              </a:ext>
            </a:extLst>
          </p:cNvPr>
          <p:cNvSpPr/>
          <p:nvPr/>
        </p:nvSpPr>
        <p:spPr>
          <a:xfrm>
            <a:off x="1145651" y="4146826"/>
            <a:ext cx="64008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880C4"/>
                </a:solidFill>
              </a:rPr>
              <a:t>7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880C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7719C-0912-4FE0-BE22-40BB339A4643}"/>
              </a:ext>
            </a:extLst>
          </p:cNvPr>
          <p:cNvSpPr txBox="1"/>
          <p:nvPr/>
        </p:nvSpPr>
        <p:spPr>
          <a:xfrm>
            <a:off x="1145650" y="1366689"/>
            <a:ext cx="580125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880C4"/>
                </a:solidFill>
                <a:effectLst/>
                <a:uFillTx/>
                <a:latin typeface="+mj-lt"/>
                <a:sym typeface="Calibri"/>
              </a:rPr>
              <a:t>Cumulative incidence of 21% at age 70</a:t>
            </a:r>
          </a:p>
        </p:txBody>
      </p:sp>
      <p:pic>
        <p:nvPicPr>
          <p:cNvPr id="7" name="Picture 2" descr="LUMC Global (@GlobalLumc) / Twitter">
            <a:extLst>
              <a:ext uri="{FF2B5EF4-FFF2-40B4-BE49-F238E27FC236}">
                <a16:creationId xmlns:a16="http://schemas.microsoft.com/office/drawing/2014/main" id="{04E69F63-E73D-C76C-273B-13EB2D26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3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8EAA-4647-4B93-B550-47656FD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F84292-1120-45F1-86A8-A04094F00597}"/>
              </a:ext>
            </a:extLst>
          </p:cNvPr>
          <p:cNvSpPr/>
          <p:nvPr/>
        </p:nvSpPr>
        <p:spPr>
          <a:xfrm>
            <a:off x="973392" y="1879787"/>
            <a:ext cx="4297680" cy="919398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</a:rPr>
              <a:t>8 (22%) at first screening</a:t>
            </a:r>
          </a:p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</a:rPr>
              <a:t>28 (78%) during follow-up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27A63B-0918-4458-B5A8-729E24313ED3}"/>
              </a:ext>
            </a:extLst>
          </p:cNvPr>
          <p:cNvSpPr/>
          <p:nvPr/>
        </p:nvSpPr>
        <p:spPr>
          <a:xfrm>
            <a:off x="973392" y="2966460"/>
            <a:ext cx="4297680" cy="510776"/>
          </a:xfrm>
          <a:prstGeom prst="roundRect">
            <a:avLst/>
          </a:prstGeom>
          <a:solidFill>
            <a:srgbClr val="A3228E">
              <a:alpha val="5098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  <a:latin typeface="Atten New"/>
              </a:rPr>
              <a:t>6 (17%) interval cancer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2F7D4A-7082-45C1-9C96-C778E6FDAA0D}"/>
              </a:ext>
            </a:extLst>
          </p:cNvPr>
          <p:cNvSpPr/>
          <p:nvPr/>
        </p:nvSpPr>
        <p:spPr>
          <a:xfrm>
            <a:off x="973392" y="3644511"/>
            <a:ext cx="4297680" cy="919398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tx1"/>
                </a:solidFill>
              </a:rPr>
              <a:t>29 (81%) MRI/MRCP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 (</a:t>
            </a:r>
            <a:r>
              <a:rPr lang="en-US" sz="2400" b="1" dirty="0">
                <a:solidFill>
                  <a:schemeClr val="tx1"/>
                </a:solidFill>
              </a:rPr>
              <a:t>3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%) </a:t>
            </a:r>
            <a:r>
              <a:rPr lang="en-US" sz="2400" b="1" dirty="0">
                <a:solidFill>
                  <a:schemeClr val="tx1"/>
                </a:solidFill>
              </a:rPr>
              <a:t>EUS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2EA82C-A8FE-4530-9336-7C7993CC80C7}"/>
              </a:ext>
            </a:extLst>
          </p:cNvPr>
          <p:cNvSpPr/>
          <p:nvPr/>
        </p:nvSpPr>
        <p:spPr>
          <a:xfrm>
            <a:off x="973392" y="4731184"/>
            <a:ext cx="4297680" cy="510776"/>
          </a:xfrm>
          <a:prstGeom prst="roundRect">
            <a:avLst/>
          </a:prstGeom>
          <a:solidFill>
            <a:srgbClr val="A3228E">
              <a:alpha val="5098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tten New"/>
                <a:sym typeface="Calibri"/>
              </a:rPr>
              <a:t>44% head - </a:t>
            </a:r>
            <a:r>
              <a:rPr lang="en-US" sz="2400" b="1" dirty="0">
                <a:solidFill>
                  <a:schemeClr val="tx1"/>
                </a:solidFill>
                <a:latin typeface="Atten New"/>
              </a:rPr>
              <a:t>56% body/tail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487F920-6921-445A-9714-4AA1325F1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869765"/>
              </p:ext>
            </p:extLst>
          </p:nvPr>
        </p:nvGraphicFramePr>
        <p:xfrm>
          <a:off x="5191761" y="1651409"/>
          <a:ext cx="7254240" cy="391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9211B2-F844-4D0B-B63B-BF19435B6613}"/>
              </a:ext>
            </a:extLst>
          </p:cNvPr>
          <p:cNvSpPr/>
          <p:nvPr/>
        </p:nvSpPr>
        <p:spPr>
          <a:xfrm>
            <a:off x="701040" y="1743034"/>
            <a:ext cx="5151120" cy="3802953"/>
          </a:xfrm>
          <a:prstGeom prst="roundRect">
            <a:avLst/>
          </a:prstGeom>
          <a:solidFill>
            <a:srgbClr val="FFFFFF">
              <a:alpha val="6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AC2D73F3-C8E7-F98A-0F04-E7DC8AFD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Graphic spid="14" grpId="0">
        <p:bldAsOne/>
      </p:bldGraphic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8EAA-4647-4B93-B550-47656FD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F84292-1120-45F1-86A8-A04094F00597}"/>
              </a:ext>
            </a:extLst>
          </p:cNvPr>
          <p:cNvSpPr/>
          <p:nvPr/>
        </p:nvSpPr>
        <p:spPr>
          <a:xfrm>
            <a:off x="973392" y="1879787"/>
            <a:ext cx="4297680" cy="919398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</a:rPr>
              <a:t>8 (22%) at first screening</a:t>
            </a:r>
          </a:p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</a:rPr>
              <a:t>28 (78%) during follow-up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27A63B-0918-4458-B5A8-729E24313ED3}"/>
              </a:ext>
            </a:extLst>
          </p:cNvPr>
          <p:cNvSpPr/>
          <p:nvPr/>
        </p:nvSpPr>
        <p:spPr>
          <a:xfrm>
            <a:off x="973392" y="2966460"/>
            <a:ext cx="4297680" cy="510776"/>
          </a:xfrm>
          <a:prstGeom prst="roundRect">
            <a:avLst/>
          </a:prstGeom>
          <a:solidFill>
            <a:srgbClr val="A3228E">
              <a:alpha val="5098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chemeClr val="tx1"/>
                </a:solidFill>
                <a:latin typeface="Atten New"/>
              </a:rPr>
              <a:t>6 (17%) interval cancer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2F7D4A-7082-45C1-9C96-C778E6FDAA0D}"/>
              </a:ext>
            </a:extLst>
          </p:cNvPr>
          <p:cNvSpPr/>
          <p:nvPr/>
        </p:nvSpPr>
        <p:spPr>
          <a:xfrm>
            <a:off x="973392" y="3644511"/>
            <a:ext cx="4297680" cy="919398"/>
          </a:xfrm>
          <a:prstGeom prst="roundRect">
            <a:avLst/>
          </a:prstGeom>
          <a:solidFill>
            <a:srgbClr val="CCCED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tx1"/>
                </a:solidFill>
              </a:rPr>
              <a:t>29 (81%) MRI/MRCP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 (</a:t>
            </a:r>
            <a:r>
              <a:rPr lang="en-US" sz="2400" b="1" dirty="0">
                <a:solidFill>
                  <a:schemeClr val="tx1"/>
                </a:solidFill>
              </a:rPr>
              <a:t>3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%) </a:t>
            </a:r>
            <a:r>
              <a:rPr lang="en-US" sz="2400" b="1" dirty="0">
                <a:solidFill>
                  <a:schemeClr val="tx1"/>
                </a:solidFill>
              </a:rPr>
              <a:t>EUS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2EA82C-A8FE-4530-9336-7C7993CC80C7}"/>
              </a:ext>
            </a:extLst>
          </p:cNvPr>
          <p:cNvSpPr/>
          <p:nvPr/>
        </p:nvSpPr>
        <p:spPr>
          <a:xfrm>
            <a:off x="973392" y="4731184"/>
            <a:ext cx="4297680" cy="510776"/>
          </a:xfrm>
          <a:prstGeom prst="roundRect">
            <a:avLst/>
          </a:prstGeom>
          <a:solidFill>
            <a:srgbClr val="A3228E">
              <a:alpha val="5098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tten New"/>
                <a:sym typeface="Calibri"/>
              </a:rPr>
              <a:t>44% head - </a:t>
            </a:r>
            <a:r>
              <a:rPr lang="en-US" sz="2400" b="1" dirty="0">
                <a:solidFill>
                  <a:schemeClr val="tx1"/>
                </a:solidFill>
                <a:latin typeface="Atten New"/>
              </a:rPr>
              <a:t>56% body/tail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487F920-6921-445A-9714-4AA1325F1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998257"/>
              </p:ext>
            </p:extLst>
          </p:nvPr>
        </p:nvGraphicFramePr>
        <p:xfrm>
          <a:off x="5191761" y="1651409"/>
          <a:ext cx="7254240" cy="391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DEC968A4-103C-6CE1-9867-90189AD2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41D08F-E659-4844-8A17-428E971601DB}"/>
              </a:ext>
            </a:extLst>
          </p:cNvPr>
          <p:cNvSpPr/>
          <p:nvPr/>
        </p:nvSpPr>
        <p:spPr>
          <a:xfrm>
            <a:off x="701040" y="1743034"/>
            <a:ext cx="5151120" cy="3802953"/>
          </a:xfrm>
          <a:prstGeom prst="roundRect">
            <a:avLst/>
          </a:prstGeom>
          <a:solidFill>
            <a:srgbClr val="FFFFFF">
              <a:alpha val="6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15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081C5-91FD-45C0-AA61-AB34372B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and resectability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593C2E-DA90-4467-8C7C-1E2474D40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100563"/>
              </p:ext>
            </p:extLst>
          </p:nvPr>
        </p:nvGraphicFramePr>
        <p:xfrm>
          <a:off x="-467359" y="1584960"/>
          <a:ext cx="7254240" cy="391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834011-A9D1-4E91-B27C-FC21EC0B2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058873"/>
              </p:ext>
            </p:extLst>
          </p:nvPr>
        </p:nvGraphicFramePr>
        <p:xfrm>
          <a:off x="4613672" y="2175993"/>
          <a:ext cx="7790180" cy="382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29239B-614C-476D-B4E1-D61A0119FD64}"/>
              </a:ext>
            </a:extLst>
          </p:cNvPr>
          <p:cNvSpPr txBox="1"/>
          <p:nvPr/>
        </p:nvSpPr>
        <p:spPr>
          <a:xfrm>
            <a:off x="6256866" y="1584960"/>
            <a:ext cx="3455670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00849"/>
                </a:solidFill>
                <a:latin typeface="Atten New"/>
              </a:rPr>
              <a:t>83% Resectable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A6139D-2D14-42DD-9608-90F84AFE6E4B}"/>
              </a:ext>
            </a:extLst>
          </p:cNvPr>
          <p:cNvCxnSpPr>
            <a:cxnSpLocks/>
          </p:cNvCxnSpPr>
          <p:nvPr/>
        </p:nvCxnSpPr>
        <p:spPr>
          <a:xfrm>
            <a:off x="8461414" y="2873375"/>
            <a:ext cx="925474" cy="935595"/>
          </a:xfrm>
          <a:prstGeom prst="line">
            <a:avLst/>
          </a:prstGeom>
          <a:noFill/>
          <a:ln w="12700" cap="flat">
            <a:solidFill>
              <a:srgbClr val="C3C3C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11CE1-9B40-4A0E-B399-BA868F60CC86}"/>
              </a:ext>
            </a:extLst>
          </p:cNvPr>
          <p:cNvCxnSpPr>
            <a:cxnSpLocks/>
          </p:cNvCxnSpPr>
          <p:nvPr/>
        </p:nvCxnSpPr>
        <p:spPr>
          <a:xfrm flipV="1">
            <a:off x="8453120" y="4395788"/>
            <a:ext cx="933768" cy="989012"/>
          </a:xfrm>
          <a:prstGeom prst="line">
            <a:avLst/>
          </a:prstGeom>
          <a:noFill/>
          <a:ln w="12700" cap="flat">
            <a:solidFill>
              <a:srgbClr val="C3C3C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B12D71-6548-4BC4-966D-FE9EF7C3D79C}"/>
              </a:ext>
            </a:extLst>
          </p:cNvPr>
          <p:cNvSpPr/>
          <p:nvPr/>
        </p:nvSpPr>
        <p:spPr>
          <a:xfrm>
            <a:off x="9347834" y="3782074"/>
            <a:ext cx="2511426" cy="646983"/>
          </a:xfrm>
          <a:prstGeom prst="roundRect">
            <a:avLst/>
          </a:prstGeom>
          <a:solidFill>
            <a:srgbClr val="696969">
              <a:alpha val="18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latin typeface="Atten New"/>
              </a:rPr>
              <a:t>75% (27/36) surgery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latin typeface="Atten New"/>
              </a:rPr>
              <a:t>74% (20/27)</a:t>
            </a:r>
            <a:r>
              <a:rPr kumimoji="0" lang="en-US" sz="1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 </a:t>
            </a:r>
            <a:r>
              <a:rPr lang="en-US" sz="1600" b="1" dirty="0">
                <a:latin typeface="Atten New"/>
              </a:rPr>
              <a:t>R0 resection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tten New"/>
              <a:sym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493B0-AA54-4FD9-9F64-41084B9B4734}"/>
              </a:ext>
            </a:extLst>
          </p:cNvPr>
          <p:cNvSpPr/>
          <p:nvPr/>
        </p:nvSpPr>
        <p:spPr>
          <a:xfrm>
            <a:off x="701040" y="1743034"/>
            <a:ext cx="5151120" cy="3802953"/>
          </a:xfrm>
          <a:prstGeom prst="roundRect">
            <a:avLst/>
          </a:prstGeom>
          <a:solidFill>
            <a:srgbClr val="FFFFFF">
              <a:alpha val="6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2" descr="LUMC Global (@GlobalLumc) / Twitter">
            <a:extLst>
              <a:ext uri="{FF2B5EF4-FFF2-40B4-BE49-F238E27FC236}">
                <a16:creationId xmlns:a16="http://schemas.microsoft.com/office/drawing/2014/main" id="{68DF1E3E-E1EB-522E-86A5-408A77C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84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8414-095D-47D7-8383-629F3332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after primary </a:t>
            </a:r>
            <a:r>
              <a:rPr lang="en-US" dirty="0" err="1"/>
              <a:t>pdac</a:t>
            </a: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B1ADFF0-59FF-4B8F-81A0-D70EB01794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/>
          <a:stretch/>
        </p:blipFill>
        <p:spPr>
          <a:xfrm>
            <a:off x="165181" y="1337607"/>
            <a:ext cx="5909890" cy="5276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C3050F-D81F-49CF-B5F7-9935A6015F52}"/>
              </a:ext>
            </a:extLst>
          </p:cNvPr>
          <p:cNvSpPr/>
          <p:nvPr/>
        </p:nvSpPr>
        <p:spPr>
          <a:xfrm>
            <a:off x="1085241" y="3791365"/>
            <a:ext cx="67911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3B3B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62F94-6DB3-45DD-94C4-34C4A92DFDED}"/>
              </a:ext>
            </a:extLst>
          </p:cNvPr>
          <p:cNvSpPr txBox="1"/>
          <p:nvPr/>
        </p:nvSpPr>
        <p:spPr>
          <a:xfrm>
            <a:off x="1588427" y="1123951"/>
            <a:ext cx="43972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sym typeface="Calibri"/>
              </a:rPr>
              <a:t>Median survival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sym typeface="Calibri"/>
              </a:rPr>
              <a:t> = 27 months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Picture 2" descr="LUMC Global (@GlobalLumc) / Twitter">
            <a:extLst>
              <a:ext uri="{FF2B5EF4-FFF2-40B4-BE49-F238E27FC236}">
                <a16:creationId xmlns:a16="http://schemas.microsoft.com/office/drawing/2014/main" id="{9964428D-5B03-2F66-544B-ABD84015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B1ADFF0-59FF-4B8F-81A0-D70EB01794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/>
          <a:stretch/>
        </p:blipFill>
        <p:spPr>
          <a:xfrm>
            <a:off x="165181" y="1337607"/>
            <a:ext cx="5909890" cy="5276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C8414-095D-47D7-8383-629F3332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after primary </a:t>
            </a:r>
            <a:r>
              <a:rPr lang="en-US" dirty="0" err="1"/>
              <a:t>pdac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C3050F-D81F-49CF-B5F7-9935A6015F52}"/>
              </a:ext>
            </a:extLst>
          </p:cNvPr>
          <p:cNvSpPr/>
          <p:nvPr/>
        </p:nvSpPr>
        <p:spPr>
          <a:xfrm>
            <a:off x="1085241" y="3791365"/>
            <a:ext cx="67911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3B3B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62F94-6DB3-45DD-94C4-34C4A92DFDED}"/>
              </a:ext>
            </a:extLst>
          </p:cNvPr>
          <p:cNvSpPr txBox="1"/>
          <p:nvPr/>
        </p:nvSpPr>
        <p:spPr>
          <a:xfrm>
            <a:off x="1588427" y="1123951"/>
            <a:ext cx="43972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sym typeface="Calibri"/>
              </a:rPr>
              <a:t>Median survival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sym typeface="Calibri"/>
              </a:rPr>
              <a:t> = 27 months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4BB383B-66BE-46E2-952B-2194EEB7E4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/>
          <a:stretch/>
        </p:blipFill>
        <p:spPr>
          <a:xfrm>
            <a:off x="6075071" y="1284146"/>
            <a:ext cx="6056328" cy="5383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38B83F-6B07-444E-B510-7EC860486B97}"/>
              </a:ext>
            </a:extLst>
          </p:cNvPr>
          <p:cNvSpPr/>
          <p:nvPr/>
        </p:nvSpPr>
        <p:spPr>
          <a:xfrm>
            <a:off x="8756965" y="1354783"/>
            <a:ext cx="669201" cy="338552"/>
          </a:xfrm>
          <a:prstGeom prst="rect">
            <a:avLst/>
          </a:prstGeom>
          <a:solidFill>
            <a:srgbClr val="EEC1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  <a:latin typeface="Atten New"/>
              </a:rPr>
              <a:t>n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tten New"/>
                <a:sym typeface="Calibri"/>
              </a:rPr>
              <a:t>=23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3BA6B8-3C0C-4990-9E44-487D4AE44FBA}"/>
              </a:ext>
            </a:extLst>
          </p:cNvPr>
          <p:cNvSpPr/>
          <p:nvPr/>
        </p:nvSpPr>
        <p:spPr>
          <a:xfrm>
            <a:off x="8768634" y="1763972"/>
            <a:ext cx="669201" cy="338552"/>
          </a:xfrm>
          <a:prstGeom prst="rect">
            <a:avLst/>
          </a:prstGeom>
          <a:solidFill>
            <a:srgbClr val="026FB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tten New"/>
                <a:sym typeface="Calibri"/>
              </a:rPr>
              <a:t>n=8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4B3DE-8DF0-4FD5-A28F-C751EC2B0FBB}"/>
              </a:ext>
            </a:extLst>
          </p:cNvPr>
          <p:cNvSpPr txBox="1"/>
          <p:nvPr/>
        </p:nvSpPr>
        <p:spPr>
          <a:xfrm>
            <a:off x="9515529" y="1331700"/>
            <a:ext cx="19224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2011 – 2021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7A8D5-4714-4312-B255-F93C07CB11C2}"/>
              </a:ext>
            </a:extLst>
          </p:cNvPr>
          <p:cNvSpPr txBox="1"/>
          <p:nvPr/>
        </p:nvSpPr>
        <p:spPr>
          <a:xfrm>
            <a:off x="9515529" y="1748583"/>
            <a:ext cx="14132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tten New"/>
                <a:sym typeface="Calibri"/>
              </a:rPr>
              <a:t>2000 – 2010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67950-3071-4E16-A669-8D66A79C0B99}"/>
              </a:ext>
            </a:extLst>
          </p:cNvPr>
          <p:cNvSpPr/>
          <p:nvPr/>
        </p:nvSpPr>
        <p:spPr>
          <a:xfrm>
            <a:off x="6920718" y="3502739"/>
            <a:ext cx="67665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EEC1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EEC100"/>
                </a:solidFill>
              </a:rPr>
              <a:t>40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EEC1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26A5B-EB4C-4468-A0C9-5A18456B64C8}"/>
              </a:ext>
            </a:extLst>
          </p:cNvPr>
          <p:cNvSpPr/>
          <p:nvPr/>
        </p:nvSpPr>
        <p:spPr>
          <a:xfrm>
            <a:off x="6920718" y="4466870"/>
            <a:ext cx="67665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26FB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BACA8-14B3-4478-BE63-60CA5174B346}"/>
              </a:ext>
            </a:extLst>
          </p:cNvPr>
          <p:cNvSpPr/>
          <p:nvPr/>
        </p:nvSpPr>
        <p:spPr>
          <a:xfrm>
            <a:off x="-1" y="1106311"/>
            <a:ext cx="5997377" cy="5577840"/>
          </a:xfrm>
          <a:prstGeom prst="rect">
            <a:avLst/>
          </a:prstGeom>
          <a:solidFill>
            <a:srgbClr val="FFFFFF">
              <a:alpha val="69804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9" name="Picture 2" descr="LUMC Global (@GlobalLumc) / Twitter">
            <a:extLst>
              <a:ext uri="{FF2B5EF4-FFF2-40B4-BE49-F238E27FC236}">
                <a16:creationId xmlns:a16="http://schemas.microsoft.com/office/drawing/2014/main" id="{847AFA8D-A0C6-1B8C-3CBF-C14E4E08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6EF6D8-3F72-4858-B9A6-FA06C38F3818}"/>
              </a:ext>
            </a:extLst>
          </p:cNvPr>
          <p:cNvSpPr txBox="1"/>
          <p:nvPr/>
        </p:nvSpPr>
        <p:spPr>
          <a:xfrm>
            <a:off x="833120" y="267235"/>
            <a:ext cx="1014179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takeaways</a:t>
            </a:r>
            <a:br>
              <a:rPr kumimoji="0" lang="en-US" sz="3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Surveillance for PDAC in </a:t>
            </a:r>
            <a:r>
              <a:rPr kumimoji="0" lang="en-US" sz="2400" b="0" i="1" u="none" strike="noStrike" kern="1200" cap="all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CDKN2A</a:t>
            </a: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Mutation Carriers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00BE7A-2F57-4A3D-B580-8656E0D9E1E6}"/>
              </a:ext>
            </a:extLst>
          </p:cNvPr>
          <p:cNvSpPr txBox="1">
            <a:spLocks/>
          </p:cNvSpPr>
          <p:nvPr/>
        </p:nvSpPr>
        <p:spPr>
          <a:xfrm>
            <a:off x="1542029" y="1887354"/>
            <a:ext cx="10469882" cy="3957551"/>
          </a:xfrm>
          <a:prstGeom prst="rect">
            <a:avLst/>
          </a:prstGeom>
        </p:spPr>
        <p:txBody>
          <a:bodyPr vert="horz" lIns="0" tIns="0" rIns="0" bIns="45724" rtlCol="0">
            <a:normAutofit fontScale="92500" lnSpcReduction="10000"/>
          </a:bodyPr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0242" lvl="1" indent="0">
              <a:buFont typeface="Arial" pitchFamily="34" charset="0"/>
              <a:buNone/>
            </a:pPr>
            <a:r>
              <a:rPr lang="en-US" sz="3900" dirty="0"/>
              <a:t>High lifetime risk of (second) PDAC</a:t>
            </a:r>
          </a:p>
          <a:p>
            <a:pPr marL="310242" lvl="1" indent="0">
              <a:buFont typeface="Arial" pitchFamily="34" charset="0"/>
              <a:buNone/>
            </a:pPr>
            <a:endParaRPr lang="en-US" sz="3900" dirty="0"/>
          </a:p>
          <a:p>
            <a:pPr marL="310242" lvl="1" indent="0">
              <a:buFont typeface="Arial" pitchFamily="34" charset="0"/>
              <a:buNone/>
            </a:pPr>
            <a:r>
              <a:rPr lang="en-US" sz="3900" dirty="0"/>
              <a:t>33% diagnosed with stage I PDAC</a:t>
            </a:r>
          </a:p>
          <a:p>
            <a:pPr marL="310242" lvl="1" indent="0">
              <a:buFont typeface="Arial" pitchFamily="34" charset="0"/>
              <a:buNone/>
            </a:pPr>
            <a:endParaRPr lang="en-US" sz="3900" dirty="0"/>
          </a:p>
          <a:p>
            <a:pPr marL="310242" lvl="1" indent="0">
              <a:buFont typeface="Arial" pitchFamily="34" charset="0"/>
              <a:buNone/>
            </a:pPr>
            <a:r>
              <a:rPr lang="en-US" sz="3900" dirty="0"/>
              <a:t>More than 80% resectable</a:t>
            </a:r>
          </a:p>
          <a:p>
            <a:pPr marL="310242" lvl="1" indent="0">
              <a:buFont typeface="Arial" pitchFamily="34" charset="0"/>
              <a:buNone/>
            </a:pPr>
            <a:endParaRPr lang="en-US" sz="3900" dirty="0"/>
          </a:p>
          <a:p>
            <a:pPr marL="310242" lvl="1" indent="0">
              <a:buFont typeface="Arial" pitchFamily="34" charset="0"/>
              <a:buNone/>
            </a:pPr>
            <a:r>
              <a:rPr lang="en-US" sz="3900" dirty="0"/>
              <a:t>5-year survival of 32%</a:t>
            </a:r>
          </a:p>
          <a:p>
            <a:pPr marL="310242" lvl="1" indent="0">
              <a:buFont typeface="Arial" pitchFamily="34" charset="0"/>
              <a:buNone/>
            </a:pPr>
            <a:r>
              <a:rPr lang="en-US" sz="2000" dirty="0"/>
              <a:t> </a:t>
            </a:r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</p:txBody>
      </p:sp>
      <p:pic>
        <p:nvPicPr>
          <p:cNvPr id="11" name="Picture 2" descr="Super High Yield Svg Png Icon Free Download (#392154) - OnlineWebFonts.COM">
            <a:extLst>
              <a:ext uri="{FF2B5EF4-FFF2-40B4-BE49-F238E27FC236}">
                <a16:creationId xmlns:a16="http://schemas.microsoft.com/office/drawing/2014/main" id="{51CFA07F-8050-4ADD-BA50-1DDADEBF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30" y="4854583"/>
            <a:ext cx="608127" cy="60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hird Icon - Download third Icon 413032 | Noun Project">
            <a:extLst>
              <a:ext uri="{FF2B5EF4-FFF2-40B4-BE49-F238E27FC236}">
                <a16:creationId xmlns:a16="http://schemas.microsoft.com/office/drawing/2014/main" id="{95E02367-8C83-46B1-AA9D-BB52D879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30" y="2799880"/>
            <a:ext cx="608127" cy="60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Surgery - Free medical icons">
            <a:extLst>
              <a:ext uri="{FF2B5EF4-FFF2-40B4-BE49-F238E27FC236}">
                <a16:creationId xmlns:a16="http://schemas.microsoft.com/office/drawing/2014/main" id="{4A8672F8-CF20-4688-B3DA-08B922B9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26" y="3857444"/>
            <a:ext cx="498174" cy="49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Warning with solid fill">
            <a:extLst>
              <a:ext uri="{FF2B5EF4-FFF2-40B4-BE49-F238E27FC236}">
                <a16:creationId xmlns:a16="http://schemas.microsoft.com/office/drawing/2014/main" id="{98D442E9-9D11-4897-8DB6-853144CDA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426" y="1749657"/>
            <a:ext cx="600786" cy="600786"/>
          </a:xfrm>
          <a:prstGeom prst="rect">
            <a:avLst/>
          </a:prstGeom>
        </p:spPr>
      </p:pic>
      <p:pic>
        <p:nvPicPr>
          <p:cNvPr id="8" name="Picture 2" descr="LUMC Global (@GlobalLumc) / Twitter">
            <a:extLst>
              <a:ext uri="{FF2B5EF4-FFF2-40B4-BE49-F238E27FC236}">
                <a16:creationId xmlns:a16="http://schemas.microsoft.com/office/drawing/2014/main" id="{CF5F0446-C62A-6BD1-CD77-9792EBDD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54F3-9FA3-4E03-9D84-3139DB93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feature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1F76-7D28-4C99-BBEE-C7A02885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7/45 (16%) “false-positive” surgery</a:t>
            </a:r>
          </a:p>
          <a:p>
            <a:pPr lvl="1"/>
            <a:r>
              <a:rPr lang="en-US" sz="2000" dirty="0"/>
              <a:t>In contrast: </a:t>
            </a:r>
            <a:r>
              <a:rPr lang="en-US" sz="2000" i="1" dirty="0"/>
              <a:t>Canto et al. 2020</a:t>
            </a:r>
            <a:r>
              <a:rPr lang="en-US" sz="2000" dirty="0"/>
              <a:t>: </a:t>
            </a:r>
            <a:r>
              <a:rPr lang="en-US" sz="2000" b="1" dirty="0"/>
              <a:t>50%</a:t>
            </a:r>
            <a:r>
              <a:rPr lang="en-US" sz="2000" dirty="0"/>
              <a:t> (24/48) low-grade precursor lesion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Evaluation of surgical outcomes, short- and long-term morbidity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High-risk of second PDAC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Evaluation of clonal relatedness</a:t>
            </a:r>
          </a:p>
          <a:p>
            <a:pPr lvl="1"/>
            <a:r>
              <a:rPr lang="en-US" sz="2000" dirty="0"/>
              <a:t>Total pancreatectomy for cT1N0 PDAC?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Risk stratification </a:t>
            </a:r>
            <a:r>
              <a:rPr lang="en-US" sz="2000" dirty="0"/>
              <a:t>(family history, modifiable risk factors) within surveillance cohort</a:t>
            </a:r>
          </a:p>
          <a:p>
            <a:r>
              <a:rPr lang="en-US" sz="2000" b="1" dirty="0"/>
              <a:t>Biomarkers</a:t>
            </a:r>
          </a:p>
          <a:p>
            <a:pPr lvl="1"/>
            <a:endParaRPr lang="en-US" sz="2800" dirty="0"/>
          </a:p>
        </p:txBody>
      </p:sp>
      <p:pic>
        <p:nvPicPr>
          <p:cNvPr id="4" name="Picture 2" descr="LUMC Global (@GlobalLumc) / Twitter">
            <a:extLst>
              <a:ext uri="{FF2B5EF4-FFF2-40B4-BE49-F238E27FC236}">
                <a16:creationId xmlns:a16="http://schemas.microsoft.com/office/drawing/2014/main" id="{F722E5DE-F59E-A00A-26C6-D90E2C5D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A117-13CB-4913-86D2-8083B605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955676"/>
            <a:ext cx="5821108" cy="587375"/>
          </a:xfrm>
        </p:spPr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Thank you for your attention!</a:t>
            </a:r>
          </a:p>
        </p:txBody>
      </p:sp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1CCCA2CB-2A8B-46F5-98B8-4B12D4C2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52" y="3412034"/>
            <a:ext cx="451306" cy="451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44A610-3D3C-4810-8E2C-FFCD1ED7F668}"/>
              </a:ext>
            </a:extLst>
          </p:cNvPr>
          <p:cNvSpPr txBox="1"/>
          <p:nvPr/>
        </p:nvSpPr>
        <p:spPr>
          <a:xfrm>
            <a:off x="147892" y="5448339"/>
            <a:ext cx="10659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Derk Klatte</a:t>
            </a:r>
          </a:p>
          <a:p>
            <a:r>
              <a:rPr lang="en-US" sz="2000" dirty="0">
                <a:hlinkClick r:id="rId4"/>
              </a:rPr>
              <a:t>d.c.f.Klatte@lumc.nl</a:t>
            </a:r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5" name="Picture 2" descr="LUMC Global (@GlobalLumc) / Twitter">
            <a:extLst>
              <a:ext uri="{FF2B5EF4-FFF2-40B4-BE49-F238E27FC236}">
                <a16:creationId xmlns:a16="http://schemas.microsoft.com/office/drawing/2014/main" id="{C48D16F2-EA93-E5C7-0C69-95234498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0BE21-622F-7736-FA7F-A91C85008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31"/>
          <a:stretch/>
        </p:blipFill>
        <p:spPr>
          <a:xfrm>
            <a:off x="6234387" y="1868557"/>
            <a:ext cx="537662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Growing burden of pancreatic cancer</a:t>
            </a:r>
            <a:br>
              <a:rPr lang="en-US" dirty="0"/>
            </a:br>
            <a:endParaRPr lang="en-US" sz="2000" b="0" u="sng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6EDBA-4BA9-4355-B415-436A0752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55" y="1591976"/>
            <a:ext cx="6163888" cy="459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176D7-EA50-473F-BEE7-CB45A97D0D29}"/>
              </a:ext>
            </a:extLst>
          </p:cNvPr>
          <p:cNvSpPr txBox="1"/>
          <p:nvPr/>
        </p:nvSpPr>
        <p:spPr>
          <a:xfrm>
            <a:off x="6143589" y="6386619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Rahib</a:t>
            </a:r>
            <a:r>
              <a:rPr lang="en-US" sz="800" dirty="0"/>
              <a:t> L, </a:t>
            </a:r>
            <a:r>
              <a:rPr lang="en-US" sz="800" dirty="0" err="1"/>
              <a:t>Wehner</a:t>
            </a:r>
            <a:r>
              <a:rPr lang="en-US" sz="800" dirty="0"/>
              <a:t> MR, </a:t>
            </a:r>
            <a:r>
              <a:rPr lang="en-US" sz="800" dirty="0" err="1"/>
              <a:t>Matrisian</a:t>
            </a:r>
            <a:r>
              <a:rPr lang="en-US" sz="800" dirty="0"/>
              <a:t> LM, </a:t>
            </a:r>
            <a:r>
              <a:rPr lang="en-US" sz="800" dirty="0" err="1"/>
              <a:t>Nead</a:t>
            </a:r>
            <a:r>
              <a:rPr lang="en-US" sz="800" dirty="0"/>
              <a:t> KT. Estimated Projection of US Cancer Incidence and Death to 2040. JAMA </a:t>
            </a:r>
            <a:r>
              <a:rPr lang="en-US" sz="800" dirty="0" err="1"/>
              <a:t>Netw</a:t>
            </a:r>
            <a:r>
              <a:rPr lang="en-US" sz="800" dirty="0"/>
              <a:t> Open. 2021;4(4):e214708. doi:10.1001/jamanetworkopen.2021.4708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773E62-AB0F-44A2-9376-C74887FA603C}"/>
              </a:ext>
            </a:extLst>
          </p:cNvPr>
          <p:cNvSpPr txBox="1">
            <a:spLocks/>
          </p:cNvSpPr>
          <p:nvPr/>
        </p:nvSpPr>
        <p:spPr>
          <a:xfrm>
            <a:off x="543094" y="2078327"/>
            <a:ext cx="4874612" cy="2934999"/>
          </a:xfrm>
          <a:prstGeom prst="rect">
            <a:avLst/>
          </a:prstGeom>
        </p:spPr>
        <p:txBody>
          <a:bodyPr/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Soon 2</a:t>
            </a:r>
            <a:r>
              <a:rPr lang="en-US" b="1" baseline="30000" dirty="0">
                <a:solidFill>
                  <a:schemeClr val="accent1"/>
                </a:solidFill>
              </a:rPr>
              <a:t>nd</a:t>
            </a:r>
            <a:r>
              <a:rPr lang="en-US" b="1" dirty="0">
                <a:solidFill>
                  <a:schemeClr val="accent1"/>
                </a:solidFill>
              </a:rPr>
              <a:t> leading cause of cancer-related mortality</a:t>
            </a:r>
          </a:p>
          <a:p>
            <a:r>
              <a:rPr lang="en-US" sz="2000" dirty="0"/>
              <a:t>Relatively rare malignancy</a:t>
            </a:r>
          </a:p>
          <a:p>
            <a:r>
              <a:rPr lang="en-US" sz="2000" dirty="0"/>
              <a:t>Incidence slowly increasing</a:t>
            </a:r>
          </a:p>
        </p:txBody>
      </p:sp>
      <p:pic>
        <p:nvPicPr>
          <p:cNvPr id="6" name="Picture 2" descr="LUMC Global (@GlobalLumc) / Twitter">
            <a:extLst>
              <a:ext uri="{FF2B5EF4-FFF2-40B4-BE49-F238E27FC236}">
                <a16:creationId xmlns:a16="http://schemas.microsoft.com/office/drawing/2014/main" id="{D683B03F-D378-4E48-A0A9-DBFFF286F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523F5B-B414-4EF9-828E-0AD038121B0B}"/>
              </a:ext>
            </a:extLst>
          </p:cNvPr>
          <p:cNvCxnSpPr>
            <a:cxnSpLocks/>
          </p:cNvCxnSpPr>
          <p:nvPr/>
        </p:nvCxnSpPr>
        <p:spPr>
          <a:xfrm flipH="1" flipV="1">
            <a:off x="10562095" y="5075695"/>
            <a:ext cx="325464" cy="581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782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54F3-9FA3-4E03-9D84-3139DB93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Are the outcomes in our surveillance program indeed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1F76-7D28-4C99-BBEE-C7A02885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2" y="1952624"/>
            <a:ext cx="10001526" cy="43891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Ideal situation: compare outcomes with p16 mutation carriers not in surveillance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No control groups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RCTs unethical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Alternative: compare outcomes with control group from general population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Stage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Resectability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Survival </a:t>
            </a:r>
            <a:r>
              <a:rPr lang="en-US" sz="2000" i="1" dirty="0"/>
              <a:t>adjusted for lead time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>
              <a:buFont typeface="Wingdings" panose="05000000000000000000" pitchFamily="2" charset="2"/>
              <a:buChar char="§"/>
            </a:pPr>
            <a:endParaRPr lang="en-US" sz="2000" b="1" dirty="0"/>
          </a:p>
        </p:txBody>
      </p:sp>
      <p:pic>
        <p:nvPicPr>
          <p:cNvPr id="4" name="Picture 2" descr="LUMC Global (@GlobalLumc) / Twitter">
            <a:extLst>
              <a:ext uri="{FF2B5EF4-FFF2-40B4-BE49-F238E27FC236}">
                <a16:creationId xmlns:a16="http://schemas.microsoft.com/office/drawing/2014/main" id="{F722E5DE-F59E-A00A-26C6-D90E2C5D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0202-2147-4D4C-B843-9452FC94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study population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B7AC-F55B-44FA-AD31-16984D8F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 patients with PDAC between 2000 – 2020 from Netherlands Cancer Registry (NCR)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Within NCR </a:t>
            </a:r>
            <a:r>
              <a:rPr lang="en-US" dirty="0">
                <a:sym typeface="Wingdings" panose="05000000000000000000" pitchFamily="2" charset="2"/>
              </a:rPr>
              <a:t> primary PDAC in LUMC surveillance program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dirty="0" err="1"/>
              <a:t>Propensity</a:t>
            </a:r>
            <a:r>
              <a:rPr lang="nl-NL" dirty="0"/>
              <a:t> score </a:t>
            </a:r>
            <a:r>
              <a:rPr lang="nl-NL" dirty="0" err="1"/>
              <a:t>matched</a:t>
            </a:r>
            <a:r>
              <a:rPr lang="nl-NL" dirty="0"/>
              <a:t> cohort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i="1" dirty="0"/>
              <a:t>Surveillance </a:t>
            </a:r>
            <a:r>
              <a:rPr lang="nl-NL" i="1" dirty="0" err="1"/>
              <a:t>patients</a:t>
            </a:r>
            <a:r>
              <a:rPr lang="nl-NL" dirty="0"/>
              <a:t> 1:5 </a:t>
            </a:r>
            <a:r>
              <a:rPr lang="nl-NL" dirty="0" err="1"/>
              <a:t>with</a:t>
            </a:r>
            <a:r>
              <a:rPr lang="nl-NL" dirty="0"/>
              <a:t> “</a:t>
            </a:r>
            <a:r>
              <a:rPr lang="nl-NL" i="1" dirty="0"/>
              <a:t>non-surveillance”</a:t>
            </a:r>
            <a:r>
              <a:rPr lang="nl-NL" dirty="0"/>
              <a:t> </a:t>
            </a:r>
            <a:r>
              <a:rPr lang="nl-NL" dirty="0" err="1"/>
              <a:t>patients</a:t>
            </a:r>
            <a:endParaRPr lang="nl-NL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nl-NL" dirty="0"/>
              <a:t>Age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nl-NL" dirty="0" err="1"/>
              <a:t>Sex</a:t>
            </a:r>
            <a:endParaRPr lang="nl-NL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nl-NL" dirty="0" err="1"/>
              <a:t>Year</a:t>
            </a:r>
            <a:r>
              <a:rPr lang="nl-NL" dirty="0"/>
              <a:t> of diagnosis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nl-NL" dirty="0"/>
              <a:t>Tumor </a:t>
            </a:r>
            <a:r>
              <a:rPr lang="nl-NL" dirty="0" err="1"/>
              <a:t>location</a:t>
            </a:r>
            <a:r>
              <a:rPr lang="nl-NL" dirty="0"/>
              <a:t> (</a:t>
            </a:r>
            <a:r>
              <a:rPr lang="nl-NL" dirty="0" err="1"/>
              <a:t>head</a:t>
            </a:r>
            <a:r>
              <a:rPr lang="nl-NL" dirty="0"/>
              <a:t> vs. body/</a:t>
            </a:r>
            <a:r>
              <a:rPr lang="nl-NL" dirty="0" err="1"/>
              <a:t>tail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656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8C1B-7E9F-4292-BBF4-40872110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 for lead time</a:t>
            </a:r>
            <a:endParaRPr lang="nl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9C2BE-1DA4-457F-8C54-DDE9D890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54" y="1358613"/>
            <a:ext cx="10932000" cy="51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8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8C1B-7E9F-4292-BBF4-40872110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 for lead time</a:t>
            </a:r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EAD7A6-1C41-4347-90A5-78E9C9A3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38" y="1590675"/>
            <a:ext cx="10001250" cy="43894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Estimation of additional follow-up time purely as a result of lead time in screen-detected cancers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000" dirty="0"/>
              <a:t>No </a:t>
            </a:r>
            <a:r>
              <a:rPr lang="nl-NL" sz="2000" dirty="0" err="1"/>
              <a:t>previous</a:t>
            </a:r>
            <a:r>
              <a:rPr lang="nl-NL" sz="2000" dirty="0"/>
              <a:t> </a:t>
            </a:r>
            <a:r>
              <a:rPr lang="nl-NL" sz="2000" dirty="0" err="1"/>
              <a:t>literature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on </a:t>
            </a:r>
            <a:r>
              <a:rPr lang="nl-NL" sz="2000" i="1" dirty="0" err="1"/>
              <a:t>sojourn</a:t>
            </a:r>
            <a:r>
              <a:rPr lang="nl-NL" sz="2000" i="1" dirty="0"/>
              <a:t> </a:t>
            </a:r>
            <a:r>
              <a:rPr lang="nl-NL" sz="2000" i="1" dirty="0" err="1"/>
              <a:t>times</a:t>
            </a:r>
            <a:r>
              <a:rPr lang="nl-NL" sz="2000" dirty="0"/>
              <a:t> (</a:t>
            </a:r>
            <a:r>
              <a:rPr lang="nl-NL" sz="2000" dirty="0" err="1"/>
              <a:t>asymptomatic</a:t>
            </a:r>
            <a:r>
              <a:rPr lang="nl-NL" sz="2000" dirty="0"/>
              <a:t>, but-screen </a:t>
            </a:r>
            <a:r>
              <a:rPr lang="nl-NL" sz="2000" dirty="0" err="1"/>
              <a:t>detectable</a:t>
            </a:r>
            <a:r>
              <a:rPr lang="nl-NL" sz="20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000" dirty="0" err="1"/>
              <a:t>Progression</a:t>
            </a:r>
            <a:r>
              <a:rPr lang="nl-NL" sz="2000" dirty="0"/>
              <a:t> </a:t>
            </a:r>
            <a:r>
              <a:rPr lang="nl-NL" sz="2000" dirty="0" err="1"/>
              <a:t>from</a:t>
            </a:r>
            <a:r>
              <a:rPr lang="nl-NL" sz="2000" dirty="0"/>
              <a:t> stage I </a:t>
            </a:r>
            <a:r>
              <a:rPr lang="nl-NL" sz="2000" dirty="0">
                <a:sym typeface="Wingdings" panose="05000000000000000000" pitchFamily="2" charset="2"/>
              </a:rPr>
              <a:t> IV </a:t>
            </a:r>
            <a:r>
              <a:rPr lang="nl-NL" sz="2000" dirty="0" err="1">
                <a:sym typeface="Wingdings" panose="05000000000000000000" pitchFamily="2" charset="2"/>
              </a:rPr>
              <a:t>average</a:t>
            </a:r>
            <a:r>
              <a:rPr lang="nl-NL" sz="2000" dirty="0">
                <a:sym typeface="Wingdings" panose="05000000000000000000" pitchFamily="2" charset="2"/>
              </a:rPr>
              <a:t> of 15 </a:t>
            </a:r>
            <a:r>
              <a:rPr lang="nl-NL" sz="2000" dirty="0" err="1">
                <a:sym typeface="Wingdings" panose="05000000000000000000" pitchFamily="2" charset="2"/>
              </a:rPr>
              <a:t>months</a:t>
            </a:r>
            <a:endParaRPr lang="nl-NL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NL" sz="2000" dirty="0" err="1">
                <a:sym typeface="Wingdings" panose="05000000000000000000" pitchFamily="2" charset="2"/>
              </a:rPr>
              <a:t>Assumptions</a:t>
            </a:r>
            <a:r>
              <a:rPr lang="nl-NL" sz="2000" dirty="0">
                <a:sym typeface="Wingdings" panose="05000000000000000000" pitchFamily="2" charset="2"/>
              </a:rPr>
              <a:t> of </a:t>
            </a:r>
            <a:r>
              <a:rPr lang="nl-NL" sz="2000" dirty="0" err="1">
                <a:sym typeface="Wingdings" panose="05000000000000000000" pitchFamily="2" charset="2"/>
              </a:rPr>
              <a:t>sojourn</a:t>
            </a:r>
            <a:r>
              <a:rPr lang="nl-NL" sz="2000" dirty="0">
                <a:sym typeface="Wingdings" panose="05000000000000000000" pitchFamily="2" charset="2"/>
              </a:rPr>
              <a:t> </a:t>
            </a:r>
            <a:r>
              <a:rPr lang="nl-NL" sz="2000" dirty="0" err="1">
                <a:sym typeface="Wingdings" panose="05000000000000000000" pitchFamily="2" charset="2"/>
              </a:rPr>
              <a:t>times</a:t>
            </a:r>
            <a:r>
              <a:rPr lang="nl-NL" sz="2000" dirty="0">
                <a:sym typeface="Wingdings" panose="05000000000000000000" pitchFamily="2" charset="2"/>
              </a:rPr>
              <a:t>: 3, 6, 12, </a:t>
            </a:r>
            <a:r>
              <a:rPr lang="nl-NL" sz="2000" dirty="0" err="1">
                <a:sym typeface="Wingdings" panose="05000000000000000000" pitchFamily="2" charset="2"/>
              </a:rPr>
              <a:t>and</a:t>
            </a:r>
            <a:r>
              <a:rPr lang="nl-NL" sz="2000" dirty="0">
                <a:sym typeface="Wingdings" panose="05000000000000000000" pitchFamily="2" charset="2"/>
              </a:rPr>
              <a:t> 15 </a:t>
            </a:r>
            <a:r>
              <a:rPr lang="nl-NL" sz="2000" dirty="0" err="1">
                <a:sym typeface="Wingdings" panose="05000000000000000000" pitchFamily="2" charset="2"/>
              </a:rPr>
              <a:t>months</a:t>
            </a:r>
            <a:endParaRPr lang="nl-NL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B027B8-7632-4901-AFB1-703C48FAE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706" y="4207749"/>
                <a:ext cx="3558888" cy="2239088"/>
              </a:xfrm>
              <a:prstGeom prst="rect">
                <a:avLst/>
              </a:prstGeom>
            </p:spPr>
            <p:txBody>
              <a:bodyPr vert="horz" lIns="0" tIns="0" rIns="0" bIns="45724" rtlCol="0">
                <a:normAutofit fontScale="70000" lnSpcReduction="20000"/>
              </a:bodyPr>
              <a:lstStyle>
                <a:lvl1pPr marL="171450" indent="-171450" algn="l" defTabSz="914484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8650" indent="-171450" algn="l" defTabSz="91448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5850" indent="-171450" algn="l" defTabSz="91448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91448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91448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830" indent="-228621" algn="l" defTabSz="91448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072" indent="-228621" algn="l" defTabSz="91448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314" indent="-228621" algn="l" defTabSz="91448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556" indent="-228621" algn="l" defTabSz="91448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𝐸</m:t>
                      </m:r>
                      <m:r>
                        <a:rPr lang="en-GB" sz="28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GB" sz="28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nl-NL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nl-NL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Font typeface="Arial" pitchFamily="34" charset="0"/>
                  <a:buNone/>
                </a:pPr>
                <a:r>
                  <a:rPr lang="en-GB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E</a:t>
                </a: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): estimated lead time</a:t>
                </a:r>
                <a:b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λ: 1/sojourn time</a:t>
                </a:r>
                <a:b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GB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follow-up time after diagnosis until death or end of follow-up</a:t>
                </a:r>
                <a:endParaRPr lang="nl-NL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B027B8-7632-4901-AFB1-703C48F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06" y="4207749"/>
                <a:ext cx="3558888" cy="2239088"/>
              </a:xfrm>
              <a:prstGeom prst="rect">
                <a:avLst/>
              </a:prstGeom>
              <a:blipFill>
                <a:blip r:embed="rId2"/>
                <a:stretch>
                  <a:fillRect l="-37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2A1ED8-90CC-4BE5-92D2-A97E281FA3BC}"/>
              </a:ext>
            </a:extLst>
          </p:cNvPr>
          <p:cNvSpPr txBox="1"/>
          <p:nvPr/>
        </p:nvSpPr>
        <p:spPr>
          <a:xfrm>
            <a:off x="5593085" y="5102755"/>
            <a:ext cx="45997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rgbClr val="026FB8"/>
                </a:solidFill>
              </a:rPr>
              <a:t>Estimated</a:t>
            </a:r>
            <a:r>
              <a:rPr lang="nl-NL" sz="2000" b="1" dirty="0">
                <a:solidFill>
                  <a:srgbClr val="026FB8"/>
                </a:solidFill>
              </a:rPr>
              <a:t> lead-</a:t>
            </a:r>
            <a:r>
              <a:rPr lang="nl-NL" sz="2000" b="1" dirty="0" err="1">
                <a:solidFill>
                  <a:srgbClr val="026FB8"/>
                </a:solidFill>
              </a:rPr>
              <a:t>times</a:t>
            </a:r>
            <a:r>
              <a:rPr lang="nl-NL" sz="2000" b="1" dirty="0">
                <a:solidFill>
                  <a:srgbClr val="026FB8"/>
                </a:solidFill>
              </a:rPr>
              <a:t> </a:t>
            </a:r>
            <a:r>
              <a:rPr lang="nl-NL" sz="2000" b="1" dirty="0" err="1">
                <a:solidFill>
                  <a:srgbClr val="026FB8"/>
                </a:solidFill>
              </a:rPr>
              <a:t>subtracted</a:t>
            </a:r>
            <a:r>
              <a:rPr lang="nl-NL" sz="2000" b="1" dirty="0">
                <a:solidFill>
                  <a:srgbClr val="026FB8"/>
                </a:solidFill>
              </a:rPr>
              <a:t> </a:t>
            </a:r>
            <a:r>
              <a:rPr lang="nl-NL" sz="2000" b="1" dirty="0" err="1">
                <a:solidFill>
                  <a:srgbClr val="026FB8"/>
                </a:solidFill>
              </a:rPr>
              <a:t>from</a:t>
            </a:r>
            <a:r>
              <a:rPr lang="nl-NL" sz="2000" b="1" dirty="0">
                <a:solidFill>
                  <a:srgbClr val="026FB8"/>
                </a:solidFill>
              </a:rPr>
              <a:t> screen-</a:t>
            </a:r>
            <a:r>
              <a:rPr lang="nl-NL" sz="2000" b="1" dirty="0" err="1">
                <a:solidFill>
                  <a:srgbClr val="026FB8"/>
                </a:solidFill>
              </a:rPr>
              <a:t>detected</a:t>
            </a:r>
            <a:r>
              <a:rPr lang="nl-NL" sz="2000" b="1" dirty="0">
                <a:solidFill>
                  <a:srgbClr val="026FB8"/>
                </a:solidFill>
              </a:rPr>
              <a:t> cases</a:t>
            </a:r>
          </a:p>
          <a:p>
            <a:endParaRPr lang="nl-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64F84-55AD-4658-8858-0EFAB3B6171A}"/>
              </a:ext>
            </a:extLst>
          </p:cNvPr>
          <p:cNvSpPr txBox="1"/>
          <p:nvPr/>
        </p:nvSpPr>
        <p:spPr>
          <a:xfrm>
            <a:off x="1352550" y="6308337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Duffy et al. Am J Epidemiol 2008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7232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F582-F8A0-4C56-857D-B4F68E6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characteristics</a:t>
            </a:r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4FE18E-7318-4E37-AFF4-981A6D200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73836"/>
              </p:ext>
            </p:extLst>
          </p:nvPr>
        </p:nvGraphicFramePr>
        <p:xfrm>
          <a:off x="216118" y="1376090"/>
          <a:ext cx="11759764" cy="3941652"/>
        </p:xfrm>
        <a:graphic>
          <a:graphicData uri="http://schemas.openxmlformats.org/drawingml/2006/table">
            <a:tbl>
              <a:tblPr firstRow="1" firstCol="1" bandRow="1"/>
              <a:tblGrid>
                <a:gridCol w="2815985">
                  <a:extLst>
                    <a:ext uri="{9D8B030D-6E8A-4147-A177-3AD203B41FA5}">
                      <a16:colId xmlns:a16="http://schemas.microsoft.com/office/drawing/2014/main" val="97274900"/>
                    </a:ext>
                  </a:extLst>
                </a:gridCol>
                <a:gridCol w="2203552">
                  <a:extLst>
                    <a:ext uri="{9D8B030D-6E8A-4147-A177-3AD203B41FA5}">
                      <a16:colId xmlns:a16="http://schemas.microsoft.com/office/drawing/2014/main" val="3011758978"/>
                    </a:ext>
                  </a:extLst>
                </a:gridCol>
                <a:gridCol w="1592845">
                  <a:extLst>
                    <a:ext uri="{9D8B030D-6E8A-4147-A177-3AD203B41FA5}">
                      <a16:colId xmlns:a16="http://schemas.microsoft.com/office/drawing/2014/main" val="3924741598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3090474179"/>
                    </a:ext>
                  </a:extLst>
                </a:gridCol>
                <a:gridCol w="328244">
                  <a:extLst>
                    <a:ext uri="{9D8B030D-6E8A-4147-A177-3AD203B41FA5}">
                      <a16:colId xmlns:a16="http://schemas.microsoft.com/office/drawing/2014/main" val="4191423389"/>
                    </a:ext>
                  </a:extLst>
                </a:gridCol>
                <a:gridCol w="2143086">
                  <a:extLst>
                    <a:ext uri="{9D8B030D-6E8A-4147-A177-3AD203B41FA5}">
                      <a16:colId xmlns:a16="http://schemas.microsoft.com/office/drawing/2014/main" val="3283765884"/>
                    </a:ext>
                  </a:extLst>
                </a:gridCol>
                <a:gridCol w="1618760">
                  <a:extLst>
                    <a:ext uri="{9D8B030D-6E8A-4147-A177-3AD203B41FA5}">
                      <a16:colId xmlns:a16="http://schemas.microsoft.com/office/drawing/2014/main" val="831788558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348530629"/>
                    </a:ext>
                  </a:extLst>
                </a:gridCol>
              </a:tblGrid>
              <a:tr h="287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84681"/>
                  </a:ext>
                </a:extLst>
              </a:tr>
              <a:tr h="2720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Patient characteristics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(n=43 731)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(n=155)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243635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 at diagnosis, median (IQR)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 (63 - 78)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(53 - 64)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-1.4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(10.5)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(9.0)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36753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&lt;40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209 (0.5)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(3.2)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(1.3)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(3.2)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098637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40 - 49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1509 (3.5)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(12.9)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 (12.3)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(12.9)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40518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50 - 59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5744 (13.1)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(32.3)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 (34.8)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(32.3)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51456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60 - 69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11 973 (27.4)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44636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70 - 79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14 818 (33.9)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315986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≥80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9 478 (21.7)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773797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21 972 (50.2)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(35.5)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 (33.5)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(35.5)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68850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 of diagnosis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19563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2000 - 2005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9 125 (20.9)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-0.4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 (10.3)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591022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2006 - 2010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9 628 (22.0)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(16.1)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 (15.5)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(16.1)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925744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2011 - 2015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11 366 (26.0)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(19.4)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 (16.8)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(19.4)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696851"/>
                  </a:ext>
                </a:extLst>
              </a:tr>
              <a:tr h="272097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2016 - 2020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13 612 (31.1)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 (54.8)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 (57.4)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 (54.8)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118548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EA91FE-E748-404B-A822-62C02B5A388A}"/>
              </a:ext>
            </a:extLst>
          </p:cNvPr>
          <p:cNvSpPr/>
          <p:nvPr/>
        </p:nvSpPr>
        <p:spPr>
          <a:xfrm>
            <a:off x="216118" y="1924050"/>
            <a:ext cx="11759764" cy="285750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85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F582-F8A0-4C56-857D-B4F68E6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characteristics</a:t>
            </a:r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4FE18E-7318-4E37-AFF4-981A6D200284}"/>
              </a:ext>
            </a:extLst>
          </p:cNvPr>
          <p:cNvGraphicFramePr>
            <a:graphicFrameLocks noGrp="1"/>
          </p:cNvGraphicFramePr>
          <p:nvPr/>
        </p:nvGraphicFramePr>
        <p:xfrm>
          <a:off x="216118" y="1376090"/>
          <a:ext cx="11759764" cy="3941652"/>
        </p:xfrm>
        <a:graphic>
          <a:graphicData uri="http://schemas.openxmlformats.org/drawingml/2006/table">
            <a:tbl>
              <a:tblPr firstRow="1" firstCol="1" bandRow="1"/>
              <a:tblGrid>
                <a:gridCol w="2815985">
                  <a:extLst>
                    <a:ext uri="{9D8B030D-6E8A-4147-A177-3AD203B41FA5}">
                      <a16:colId xmlns:a16="http://schemas.microsoft.com/office/drawing/2014/main" val="97274900"/>
                    </a:ext>
                  </a:extLst>
                </a:gridCol>
                <a:gridCol w="2203552">
                  <a:extLst>
                    <a:ext uri="{9D8B030D-6E8A-4147-A177-3AD203B41FA5}">
                      <a16:colId xmlns:a16="http://schemas.microsoft.com/office/drawing/2014/main" val="3011758978"/>
                    </a:ext>
                  </a:extLst>
                </a:gridCol>
                <a:gridCol w="1592845">
                  <a:extLst>
                    <a:ext uri="{9D8B030D-6E8A-4147-A177-3AD203B41FA5}">
                      <a16:colId xmlns:a16="http://schemas.microsoft.com/office/drawing/2014/main" val="3924741598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3090474179"/>
                    </a:ext>
                  </a:extLst>
                </a:gridCol>
                <a:gridCol w="328244">
                  <a:extLst>
                    <a:ext uri="{9D8B030D-6E8A-4147-A177-3AD203B41FA5}">
                      <a16:colId xmlns:a16="http://schemas.microsoft.com/office/drawing/2014/main" val="4191423389"/>
                    </a:ext>
                  </a:extLst>
                </a:gridCol>
                <a:gridCol w="2143086">
                  <a:extLst>
                    <a:ext uri="{9D8B030D-6E8A-4147-A177-3AD203B41FA5}">
                      <a16:colId xmlns:a16="http://schemas.microsoft.com/office/drawing/2014/main" val="3283765884"/>
                    </a:ext>
                  </a:extLst>
                </a:gridCol>
                <a:gridCol w="1618760">
                  <a:extLst>
                    <a:ext uri="{9D8B030D-6E8A-4147-A177-3AD203B41FA5}">
                      <a16:colId xmlns:a16="http://schemas.microsoft.com/office/drawing/2014/main" val="831788558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348530629"/>
                    </a:ext>
                  </a:extLst>
                </a:gridCol>
              </a:tblGrid>
              <a:tr h="287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84681"/>
                  </a:ext>
                </a:extLst>
              </a:tr>
              <a:tr h="2720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Patient characteristics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(n=43 731)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(n=155)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243635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 at diagnosis, median (IQR)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 (63 - 78)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(53 - 64)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-1.4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(10.5)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(9.0)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36753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&lt;40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209 (0.5)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(3.2)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(1.3)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(3.2)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098637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40 - 49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1509 (3.5)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(12.9)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 (12.3)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(12.9)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40518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50 - 59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5744 (13.1)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(32.3)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 (34.8)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(32.3)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51456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60 - 69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11 973 (27.4)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(41.9)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44636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70 - 79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14 818 (33.9)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315986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≥80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9 478 (21.7)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773797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21 972 (50.2)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(35.5)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 (33.5)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(35.5)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68850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 of diagnosis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195633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2000 - 2005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9 125 (20.9)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-0.4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 (10.3)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591022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2006 - 2010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9 628 (22.0)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(16.1)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 (15.5)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(16.1)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925744"/>
                  </a:ext>
                </a:extLst>
              </a:tr>
              <a:tr h="259140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2011 - 2015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11 366 (26.0)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(19.4)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 (16.8)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(19.4)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696851"/>
                  </a:ext>
                </a:extLst>
              </a:tr>
              <a:tr h="272097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2016 - 2020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13 612 (31.1)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 (54.8)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0.5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 (57.4)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 (54.8)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0.0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118548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EA91FE-E748-404B-A822-62C02B5A388A}"/>
              </a:ext>
            </a:extLst>
          </p:cNvPr>
          <p:cNvSpPr/>
          <p:nvPr/>
        </p:nvSpPr>
        <p:spPr>
          <a:xfrm>
            <a:off x="216118" y="3743325"/>
            <a:ext cx="11759764" cy="285750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59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F582-F8A0-4C56-857D-B4F68E6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and treatment characteristics</a:t>
            </a:r>
            <a:endParaRPr lang="nl-NL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26D7764-46B8-45B0-A6C2-437AE7DB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35714"/>
              </p:ext>
            </p:extLst>
          </p:nvPr>
        </p:nvGraphicFramePr>
        <p:xfrm>
          <a:off x="335829" y="1523134"/>
          <a:ext cx="11759764" cy="559875"/>
        </p:xfrm>
        <a:graphic>
          <a:graphicData uri="http://schemas.openxmlformats.org/drawingml/2006/table">
            <a:tbl>
              <a:tblPr firstRow="1" firstCol="1" bandRow="1"/>
              <a:tblGrid>
                <a:gridCol w="2815985">
                  <a:extLst>
                    <a:ext uri="{9D8B030D-6E8A-4147-A177-3AD203B41FA5}">
                      <a16:colId xmlns:a16="http://schemas.microsoft.com/office/drawing/2014/main" val="2002993587"/>
                    </a:ext>
                  </a:extLst>
                </a:gridCol>
                <a:gridCol w="2203552">
                  <a:extLst>
                    <a:ext uri="{9D8B030D-6E8A-4147-A177-3AD203B41FA5}">
                      <a16:colId xmlns:a16="http://schemas.microsoft.com/office/drawing/2014/main" val="2066099242"/>
                    </a:ext>
                  </a:extLst>
                </a:gridCol>
                <a:gridCol w="1592845">
                  <a:extLst>
                    <a:ext uri="{9D8B030D-6E8A-4147-A177-3AD203B41FA5}">
                      <a16:colId xmlns:a16="http://schemas.microsoft.com/office/drawing/2014/main" val="219338518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2777547806"/>
                    </a:ext>
                  </a:extLst>
                </a:gridCol>
                <a:gridCol w="328244">
                  <a:extLst>
                    <a:ext uri="{9D8B030D-6E8A-4147-A177-3AD203B41FA5}">
                      <a16:colId xmlns:a16="http://schemas.microsoft.com/office/drawing/2014/main" val="2550953821"/>
                    </a:ext>
                  </a:extLst>
                </a:gridCol>
                <a:gridCol w="2143086">
                  <a:extLst>
                    <a:ext uri="{9D8B030D-6E8A-4147-A177-3AD203B41FA5}">
                      <a16:colId xmlns:a16="http://schemas.microsoft.com/office/drawing/2014/main" val="2726578340"/>
                    </a:ext>
                  </a:extLst>
                </a:gridCol>
                <a:gridCol w="1618760">
                  <a:extLst>
                    <a:ext uri="{9D8B030D-6E8A-4147-A177-3AD203B41FA5}">
                      <a16:colId xmlns:a16="http://schemas.microsoft.com/office/drawing/2014/main" val="574523663"/>
                    </a:ext>
                  </a:extLst>
                </a:gridCol>
                <a:gridCol w="528646">
                  <a:extLst>
                    <a:ext uri="{9D8B030D-6E8A-4147-A177-3AD203B41FA5}">
                      <a16:colId xmlns:a16="http://schemas.microsoft.com/office/drawing/2014/main" val="3434219235"/>
                    </a:ext>
                  </a:extLst>
                </a:gridCol>
              </a:tblGrid>
              <a:tr h="287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Matched cohorts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94" marR="87694" marT="43847" marB="438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740326"/>
                  </a:ext>
                </a:extLst>
              </a:tr>
              <a:tr h="2720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(n=43 731)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Non-surveillance (n=155)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(n=31)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SMD</a:t>
                      </a:r>
                      <a:endParaRPr lang="nl-NL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290" marR="9329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1128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A9FBC2-5063-4662-9D7B-B37BE61E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98704"/>
              </p:ext>
            </p:extLst>
          </p:nvPr>
        </p:nvGraphicFramePr>
        <p:xfrm>
          <a:off x="335829" y="2105484"/>
          <a:ext cx="11805259" cy="3389729"/>
        </p:xfrm>
        <a:graphic>
          <a:graphicData uri="http://schemas.openxmlformats.org/drawingml/2006/table">
            <a:tbl>
              <a:tblPr firstRow="1" firstCol="1" bandRow="1"/>
              <a:tblGrid>
                <a:gridCol w="2826880">
                  <a:extLst>
                    <a:ext uri="{9D8B030D-6E8A-4147-A177-3AD203B41FA5}">
                      <a16:colId xmlns:a16="http://schemas.microsoft.com/office/drawing/2014/main" val="2104869506"/>
                    </a:ext>
                  </a:extLst>
                </a:gridCol>
                <a:gridCol w="2212077">
                  <a:extLst>
                    <a:ext uri="{9D8B030D-6E8A-4147-A177-3AD203B41FA5}">
                      <a16:colId xmlns:a16="http://schemas.microsoft.com/office/drawing/2014/main" val="2647624448"/>
                    </a:ext>
                  </a:extLst>
                </a:gridCol>
                <a:gridCol w="1599009">
                  <a:extLst>
                    <a:ext uri="{9D8B030D-6E8A-4147-A177-3AD203B41FA5}">
                      <a16:colId xmlns:a16="http://schemas.microsoft.com/office/drawing/2014/main" val="1941784033"/>
                    </a:ext>
                  </a:extLst>
                </a:gridCol>
                <a:gridCol w="530690">
                  <a:extLst>
                    <a:ext uri="{9D8B030D-6E8A-4147-A177-3AD203B41FA5}">
                      <a16:colId xmlns:a16="http://schemas.microsoft.com/office/drawing/2014/main" val="2709317144"/>
                    </a:ext>
                  </a:extLst>
                </a:gridCol>
                <a:gridCol w="329514">
                  <a:extLst>
                    <a:ext uri="{9D8B030D-6E8A-4147-A177-3AD203B41FA5}">
                      <a16:colId xmlns:a16="http://schemas.microsoft.com/office/drawing/2014/main" val="2448520031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3849441361"/>
                    </a:ext>
                  </a:extLst>
                </a:gridCol>
                <a:gridCol w="1625022">
                  <a:extLst>
                    <a:ext uri="{9D8B030D-6E8A-4147-A177-3AD203B41FA5}">
                      <a16:colId xmlns:a16="http://schemas.microsoft.com/office/drawing/2014/main" val="1638214757"/>
                    </a:ext>
                  </a:extLst>
                </a:gridCol>
                <a:gridCol w="530690">
                  <a:extLst>
                    <a:ext uri="{9D8B030D-6E8A-4147-A177-3AD203B41FA5}">
                      <a16:colId xmlns:a16="http://schemas.microsoft.com/office/drawing/2014/main" val="3733746539"/>
                    </a:ext>
                  </a:extLst>
                </a:gridCol>
              </a:tblGrid>
              <a:tr h="2601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Tumor location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815172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Head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26 586 (60.8)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 (48.4)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 (48.4)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 (48.4)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200514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Body/tail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11 286 (25.8)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(41.9)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 (51.6)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 (51.6)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02337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3 223 (7.4)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 (8.4)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070410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2 634 (6.0)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(3.9)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012663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Surgical resection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5 694 (13.0)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(71.0)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 (18.7)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(71.0)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14597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Whipple/PPPD/PRPD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4 556 (80.0)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(54.5)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 (65.5)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(54.5)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355672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Distal pancreatectomy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665 (11.7)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(40.9)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(27.6)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(40.9)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575704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pancreatectomy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92 (1.6)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337684"/>
                  </a:ext>
                </a:extLst>
              </a:tr>
              <a:tr h="260142">
                <a:tc>
                  <a:txBody>
                    <a:bodyPr/>
                    <a:lstStyle/>
                    <a:p>
                      <a:pPr indent="203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 type or unspecified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381 (6.7)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(4.5)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(6.9)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(4.5)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nl-NL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597162"/>
                  </a:ext>
                </a:extLst>
              </a:tr>
              <a:tr h="273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Neoadjuvant chemotherapy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641 (1.5)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(3.9)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(9.7)</a:t>
                      </a:r>
                      <a:endParaRPr lang="nl-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nl-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95709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58B7DA-6885-4076-B224-0F972E79E500}"/>
              </a:ext>
            </a:extLst>
          </p:cNvPr>
          <p:cNvSpPr/>
          <p:nvPr/>
        </p:nvSpPr>
        <p:spPr>
          <a:xfrm>
            <a:off x="406618" y="2409824"/>
            <a:ext cx="11759764" cy="638175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12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B5A5-CBB6-49B1-9C7F-3AB0ADA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536576"/>
            <a:ext cx="10001526" cy="587375"/>
          </a:xfrm>
        </p:spPr>
        <p:txBody>
          <a:bodyPr anchor="t">
            <a:normAutofit/>
          </a:bodyPr>
          <a:lstStyle/>
          <a:p>
            <a:r>
              <a:rPr lang="en-US" dirty="0"/>
              <a:t>Lower stage and more often </a:t>
            </a:r>
            <a:r>
              <a:rPr lang="en-US" dirty="0" err="1"/>
              <a:t>resectable</a:t>
            </a:r>
            <a:endParaRPr lang="nl-NL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EE2352-641C-49E7-AB71-6B2666EE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2" y="1897446"/>
            <a:ext cx="10001526" cy="3775576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B4CFC-5001-40BD-B7F3-F706C988B7F0}"/>
              </a:ext>
            </a:extLst>
          </p:cNvPr>
          <p:cNvSpPr/>
          <p:nvPr/>
        </p:nvSpPr>
        <p:spPr>
          <a:xfrm>
            <a:off x="6000750" y="1962150"/>
            <a:ext cx="6096000" cy="3505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40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B5A5-CBB6-49B1-9C7F-3AB0ADA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536576"/>
            <a:ext cx="10001526" cy="587375"/>
          </a:xfrm>
        </p:spPr>
        <p:txBody>
          <a:bodyPr anchor="t">
            <a:normAutofit/>
          </a:bodyPr>
          <a:lstStyle/>
          <a:p>
            <a:r>
              <a:rPr lang="en-US" dirty="0"/>
              <a:t>Lower stage and more often </a:t>
            </a:r>
            <a:r>
              <a:rPr lang="en-US" dirty="0" err="1"/>
              <a:t>resectable</a:t>
            </a:r>
            <a:endParaRPr lang="nl-NL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EE2352-641C-49E7-AB71-6B2666EE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2" y="1897446"/>
            <a:ext cx="10001526" cy="3775576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B4CFC-5001-40BD-B7F3-F706C988B7F0}"/>
              </a:ext>
            </a:extLst>
          </p:cNvPr>
          <p:cNvSpPr/>
          <p:nvPr/>
        </p:nvSpPr>
        <p:spPr>
          <a:xfrm>
            <a:off x="323850" y="1676400"/>
            <a:ext cx="5857875" cy="40957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76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653-C5C2-4A74-9BBF-D7178E87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536576"/>
            <a:ext cx="2877155" cy="2013677"/>
          </a:xfrm>
        </p:spPr>
        <p:txBody>
          <a:bodyPr/>
          <a:lstStyle/>
          <a:p>
            <a:r>
              <a:rPr lang="en-US" dirty="0"/>
              <a:t>Lead-time </a:t>
            </a:r>
            <a:r>
              <a:rPr lang="en-US"/>
              <a:t>adjusted survival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795F1-2182-46D3-998B-8494CECF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64" y="10049"/>
            <a:ext cx="64757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20E96-F322-46DA-86BF-BD6CDCE7FEDF}"/>
              </a:ext>
            </a:extLst>
          </p:cNvPr>
          <p:cNvSpPr txBox="1"/>
          <p:nvPr/>
        </p:nvSpPr>
        <p:spPr>
          <a:xfrm>
            <a:off x="8209503" y="4448193"/>
            <a:ext cx="289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Median OS = 15.2 m</a:t>
            </a:r>
            <a:endParaRPr lang="nl-NL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29D25-F53C-4BC4-8453-690D1A07129A}"/>
              </a:ext>
            </a:extLst>
          </p:cNvPr>
          <p:cNvSpPr txBox="1"/>
          <p:nvPr/>
        </p:nvSpPr>
        <p:spPr>
          <a:xfrm>
            <a:off x="4826558" y="858749"/>
            <a:ext cx="289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Median OS = 23.9 m</a:t>
            </a:r>
            <a:endParaRPr lang="nl-N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D97D7-EAB5-438D-BE19-362A73E9B09E}"/>
              </a:ext>
            </a:extLst>
          </p:cNvPr>
          <p:cNvSpPr txBox="1"/>
          <p:nvPr/>
        </p:nvSpPr>
        <p:spPr>
          <a:xfrm>
            <a:off x="70172" y="2550253"/>
            <a:ext cx="4086441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Mortality rates:</a:t>
            </a:r>
          </a:p>
          <a:p>
            <a:r>
              <a:rPr lang="en-US" dirty="0"/>
              <a:t>- Non-surveillance = 114.5/100 PY</a:t>
            </a:r>
          </a:p>
          <a:p>
            <a:r>
              <a:rPr lang="en-US" dirty="0"/>
              <a:t>- Surveillance = 21.9/100 PY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en-US" i="1" dirty="0"/>
              <a:t>Unadjusted </a:t>
            </a:r>
            <a:r>
              <a:rPr lang="en-US" dirty="0"/>
              <a:t>median OS in </a:t>
            </a:r>
            <a:r>
              <a:rPr lang="en-US" dirty="0">
                <a:solidFill>
                  <a:srgbClr val="4EBCD5"/>
                </a:solidFill>
              </a:rPr>
              <a:t>surveillance</a:t>
            </a:r>
            <a:r>
              <a:rPr lang="en-US" dirty="0"/>
              <a:t> = 21.9 months</a:t>
            </a:r>
          </a:p>
          <a:p>
            <a:endParaRPr lang="en-US" dirty="0"/>
          </a:p>
          <a:p>
            <a:r>
              <a:rPr lang="en-US" dirty="0"/>
              <a:t>Median OS </a:t>
            </a:r>
            <a:r>
              <a:rPr lang="en-US" i="1" dirty="0">
                <a:solidFill>
                  <a:srgbClr val="E74C36"/>
                </a:solidFill>
              </a:rPr>
              <a:t>non-surveillance</a:t>
            </a:r>
            <a:r>
              <a:rPr lang="en-US" dirty="0"/>
              <a:t> </a:t>
            </a:r>
          </a:p>
          <a:p>
            <a:r>
              <a:rPr lang="en-US" dirty="0"/>
              <a:t>= 5.2 months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88085-6375-42D2-B186-1A3533AACF82}"/>
              </a:ext>
            </a:extLst>
          </p:cNvPr>
          <p:cNvSpPr txBox="1"/>
          <p:nvPr/>
        </p:nvSpPr>
        <p:spPr>
          <a:xfrm>
            <a:off x="10645541" y="5016616"/>
            <a:ext cx="6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32%</a:t>
            </a:r>
            <a:endParaRPr lang="nl-NL" sz="2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AA8FC0-1FE9-40C6-8BD5-86AE8C2E3426}"/>
              </a:ext>
            </a:extLst>
          </p:cNvPr>
          <p:cNvCxnSpPr>
            <a:cxnSpLocks/>
          </p:cNvCxnSpPr>
          <p:nvPr/>
        </p:nvCxnSpPr>
        <p:spPr>
          <a:xfrm flipH="1">
            <a:off x="8143877" y="1132831"/>
            <a:ext cx="34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8F1A7-397C-4B59-881F-C32CBC6EE52F}"/>
              </a:ext>
            </a:extLst>
          </p:cNvPr>
          <p:cNvCxnSpPr>
            <a:cxnSpLocks/>
          </p:cNvCxnSpPr>
          <p:nvPr/>
        </p:nvCxnSpPr>
        <p:spPr>
          <a:xfrm flipH="1">
            <a:off x="8343901" y="1380481"/>
            <a:ext cx="390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B497EB-8EBC-4308-96F9-0DD85A1C2CF0}"/>
              </a:ext>
            </a:extLst>
          </p:cNvPr>
          <p:cNvCxnSpPr>
            <a:cxnSpLocks/>
          </p:cNvCxnSpPr>
          <p:nvPr/>
        </p:nvCxnSpPr>
        <p:spPr>
          <a:xfrm flipH="1">
            <a:off x="4829177" y="4796897"/>
            <a:ext cx="342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DF5617-0E0E-4C29-B146-631525E746DA}"/>
              </a:ext>
            </a:extLst>
          </p:cNvPr>
          <p:cNvCxnSpPr>
            <a:cxnSpLocks/>
          </p:cNvCxnSpPr>
          <p:nvPr/>
        </p:nvCxnSpPr>
        <p:spPr>
          <a:xfrm flipH="1">
            <a:off x="5029201" y="5044547"/>
            <a:ext cx="390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0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Growing burden of pancreatic cancer</a:t>
            </a:r>
            <a:br>
              <a:rPr lang="en-US" dirty="0"/>
            </a:b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43EACEE-D006-4E95-BF31-C84E75CC7CCA}"/>
              </a:ext>
            </a:extLst>
          </p:cNvPr>
          <p:cNvSpPr txBox="1">
            <a:spLocks/>
          </p:cNvSpPr>
          <p:nvPr/>
        </p:nvSpPr>
        <p:spPr>
          <a:xfrm>
            <a:off x="543094" y="2078327"/>
            <a:ext cx="4874612" cy="2934999"/>
          </a:xfrm>
          <a:prstGeom prst="rect">
            <a:avLst/>
          </a:prstGeom>
        </p:spPr>
        <p:txBody>
          <a:bodyPr/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Soon 2</a:t>
            </a:r>
            <a:r>
              <a:rPr lang="en-US" b="1" baseline="30000" dirty="0">
                <a:solidFill>
                  <a:schemeClr val="accent1"/>
                </a:solidFill>
              </a:rPr>
              <a:t>nd</a:t>
            </a:r>
            <a:r>
              <a:rPr lang="en-US" b="1" dirty="0">
                <a:solidFill>
                  <a:schemeClr val="accent1"/>
                </a:solidFill>
              </a:rPr>
              <a:t> leading cause of cancer-related mortality</a:t>
            </a:r>
          </a:p>
          <a:p>
            <a:r>
              <a:rPr lang="en-US" sz="2000" dirty="0"/>
              <a:t>Relatively rare malignancy</a:t>
            </a:r>
          </a:p>
          <a:p>
            <a:r>
              <a:rPr lang="en-US" sz="2000" dirty="0"/>
              <a:t>Incidence slowly increasing</a:t>
            </a:r>
          </a:p>
          <a:p>
            <a:r>
              <a:rPr lang="en-US" sz="2000" dirty="0"/>
              <a:t>Survival barely improving</a:t>
            </a:r>
          </a:p>
          <a:p>
            <a:pPr lvl="1"/>
            <a:r>
              <a:rPr lang="en-US" sz="1800" dirty="0"/>
              <a:t>5-year survival rate: 5-10%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7C03E9-FA4B-460E-BB58-2C3DA898E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9"/>
          <a:stretch/>
        </p:blipFill>
        <p:spPr>
          <a:xfrm>
            <a:off x="5417705" y="1623060"/>
            <a:ext cx="6678593" cy="4349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6961AF-17CF-4FD0-B24C-E50243D1CDBC}"/>
              </a:ext>
            </a:extLst>
          </p:cNvPr>
          <p:cNvSpPr txBox="1"/>
          <p:nvPr/>
        </p:nvSpPr>
        <p:spPr>
          <a:xfrm>
            <a:off x="6115840" y="6062769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Rahib</a:t>
            </a:r>
            <a:r>
              <a:rPr lang="en-US" sz="800" dirty="0"/>
              <a:t> L, </a:t>
            </a:r>
            <a:r>
              <a:rPr lang="en-US" sz="800" dirty="0" err="1"/>
              <a:t>Wehner</a:t>
            </a:r>
            <a:r>
              <a:rPr lang="en-US" sz="800" dirty="0"/>
              <a:t> MR, </a:t>
            </a:r>
            <a:r>
              <a:rPr lang="en-US" sz="800" dirty="0" err="1"/>
              <a:t>Matrisian</a:t>
            </a:r>
            <a:r>
              <a:rPr lang="en-US" sz="800" dirty="0"/>
              <a:t> LM, </a:t>
            </a:r>
            <a:r>
              <a:rPr lang="en-US" sz="800" dirty="0" err="1"/>
              <a:t>Nead</a:t>
            </a:r>
            <a:r>
              <a:rPr lang="en-US" sz="800" dirty="0"/>
              <a:t> KT. Estimated Projection of US Cancer Incidence and Death to 2040. JAMA </a:t>
            </a:r>
            <a:r>
              <a:rPr lang="en-US" sz="800" dirty="0" err="1"/>
              <a:t>Netw</a:t>
            </a:r>
            <a:r>
              <a:rPr lang="en-US" sz="800" dirty="0"/>
              <a:t> Open. 2021;4(4):e214708. doi:10.1001/jamanetworkopen.2021.4708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731EC-365E-4D0F-87B7-31CD7BBB7C7B}"/>
              </a:ext>
            </a:extLst>
          </p:cNvPr>
          <p:cNvSpPr txBox="1"/>
          <p:nvPr/>
        </p:nvSpPr>
        <p:spPr>
          <a:xfrm>
            <a:off x="9324812" y="2638815"/>
            <a:ext cx="92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DBDBD"/>
                </a:solidFill>
              </a:rPr>
              <a:t>Lung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350B3-9FF6-47C8-8CE4-FE2AF810F83E}"/>
              </a:ext>
            </a:extLst>
          </p:cNvPr>
          <p:cNvSpPr txBox="1"/>
          <p:nvPr/>
        </p:nvSpPr>
        <p:spPr>
          <a:xfrm>
            <a:off x="6622488" y="3809165"/>
            <a:ext cx="92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32678"/>
                </a:solidFill>
              </a:rPr>
              <a:t>CRC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3E55C-D2F9-4557-A335-0C95A2503FCA}"/>
              </a:ext>
            </a:extLst>
          </p:cNvPr>
          <p:cNvSpPr txBox="1"/>
          <p:nvPr/>
        </p:nvSpPr>
        <p:spPr>
          <a:xfrm>
            <a:off x="10148522" y="3965256"/>
            <a:ext cx="92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A469B"/>
                </a:solidFill>
              </a:rPr>
              <a:t>PC</a:t>
            </a:r>
          </a:p>
        </p:txBody>
      </p:sp>
      <p:pic>
        <p:nvPicPr>
          <p:cNvPr id="9" name="Picture 2" descr="LUMC Global (@GlobalLumc) / Twitter">
            <a:extLst>
              <a:ext uri="{FF2B5EF4-FFF2-40B4-BE49-F238E27FC236}">
                <a16:creationId xmlns:a16="http://schemas.microsoft.com/office/drawing/2014/main" id="{4354AC77-D835-4761-B70A-7CEF76E8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53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E77D-7AEF-4D2B-BFAC-29063E37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PDAC DIAGNOSED UNDER SURVEILLANCE as compared to </a:t>
            </a:r>
            <a:r>
              <a:rPr lang="en-US" dirty="0" err="1"/>
              <a:t>pdac</a:t>
            </a:r>
            <a:r>
              <a:rPr lang="en-US" dirty="0"/>
              <a:t> outside surveillance</a:t>
            </a:r>
            <a:endParaRPr lang="nl-N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88D47A-B6E0-42F2-BEDA-0DF9B472CD3F}"/>
              </a:ext>
            </a:extLst>
          </p:cNvPr>
          <p:cNvSpPr txBox="1">
            <a:spLocks/>
          </p:cNvSpPr>
          <p:nvPr/>
        </p:nvSpPr>
        <p:spPr>
          <a:xfrm>
            <a:off x="1508099" y="1786686"/>
            <a:ext cx="10469882" cy="3957551"/>
          </a:xfrm>
          <a:prstGeom prst="rect">
            <a:avLst/>
          </a:prstGeom>
        </p:spPr>
        <p:txBody>
          <a:bodyPr vert="horz" lIns="0" tIns="0" rIns="0" bIns="45724" rtlCol="0">
            <a:normAutofit lnSpcReduction="10000"/>
          </a:bodyPr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0242" lvl="1" indent="0">
              <a:buFont typeface="Arial" pitchFamily="34" charset="0"/>
              <a:buNone/>
            </a:pPr>
            <a:endParaRPr lang="en-US" sz="3900" dirty="0"/>
          </a:p>
          <a:p>
            <a:pPr marL="310242" lvl="1" indent="0">
              <a:buFont typeface="Arial" pitchFamily="34" charset="0"/>
              <a:buNone/>
            </a:pPr>
            <a:r>
              <a:rPr lang="en-US" sz="4000" dirty="0"/>
              <a:t>Detected earlier with a lower stage</a:t>
            </a:r>
          </a:p>
          <a:p>
            <a:pPr marL="310242" lvl="1" indent="0">
              <a:buFont typeface="Arial" pitchFamily="34" charset="0"/>
              <a:buNone/>
            </a:pPr>
            <a:endParaRPr lang="en-US" sz="4000" dirty="0"/>
          </a:p>
          <a:p>
            <a:pPr marL="310242" lvl="1" indent="0">
              <a:buFont typeface="Arial" pitchFamily="34" charset="0"/>
              <a:buNone/>
            </a:pPr>
            <a:r>
              <a:rPr lang="en-US" sz="4000" dirty="0"/>
              <a:t>Increased </a:t>
            </a:r>
            <a:r>
              <a:rPr lang="en-US" sz="4000" dirty="0" err="1"/>
              <a:t>resectability</a:t>
            </a:r>
            <a:endParaRPr lang="en-US" sz="4000" dirty="0"/>
          </a:p>
          <a:p>
            <a:pPr marL="310242" lvl="1" indent="0">
              <a:buFont typeface="Arial" pitchFamily="34" charset="0"/>
              <a:buNone/>
            </a:pPr>
            <a:endParaRPr lang="en-US" sz="4000" dirty="0"/>
          </a:p>
          <a:p>
            <a:pPr marL="310242" lvl="1" indent="0">
              <a:buFont typeface="Arial" pitchFamily="34" charset="0"/>
              <a:buNone/>
            </a:pPr>
            <a:r>
              <a:rPr lang="en-US" sz="4000" dirty="0"/>
              <a:t>Improved (lead-time adjusted) survival</a:t>
            </a:r>
          </a:p>
          <a:p>
            <a:pPr marL="310242" lvl="1" indent="0">
              <a:buFont typeface="Arial" pitchFamily="34" charset="0"/>
              <a:buNone/>
            </a:pPr>
            <a:r>
              <a:rPr lang="en-US" sz="2000" dirty="0"/>
              <a:t> </a:t>
            </a:r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  <a:p>
            <a:pPr marL="310242" lvl="1" indent="0">
              <a:buFont typeface="Arial" pitchFamily="34" charset="0"/>
              <a:buNone/>
            </a:pPr>
            <a:endParaRPr lang="en-US" sz="2000" dirty="0"/>
          </a:p>
        </p:txBody>
      </p:sp>
      <p:pic>
        <p:nvPicPr>
          <p:cNvPr id="11" name="Picture 2" descr="Super High Yield Svg Png Icon Free Download (#392154) - OnlineWebFonts.COM">
            <a:extLst>
              <a:ext uri="{FF2B5EF4-FFF2-40B4-BE49-F238E27FC236}">
                <a16:creationId xmlns:a16="http://schemas.microsoft.com/office/drawing/2014/main" id="{DA288785-C2B7-4226-B367-101A1540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5" y="4394668"/>
            <a:ext cx="672282" cy="67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hird Icon - Download third Icon 413032 | Noun Project">
            <a:extLst>
              <a:ext uri="{FF2B5EF4-FFF2-40B4-BE49-F238E27FC236}">
                <a16:creationId xmlns:a16="http://schemas.microsoft.com/office/drawing/2014/main" id="{0A2FB962-4C85-4923-A51C-A70B6F41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5" y="2339965"/>
            <a:ext cx="672282" cy="67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Surgery - Free medical icons">
            <a:extLst>
              <a:ext uri="{FF2B5EF4-FFF2-40B4-BE49-F238E27FC236}">
                <a16:creationId xmlns:a16="http://schemas.microsoft.com/office/drawing/2014/main" id="{1A0F3737-3455-4698-83BF-E6BE2F0F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" y="3403329"/>
            <a:ext cx="550728" cy="5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53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A117-13CB-4913-86D2-8083B605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955676"/>
            <a:ext cx="5821108" cy="587375"/>
          </a:xfrm>
        </p:spPr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Thank you for your attention!</a:t>
            </a:r>
          </a:p>
        </p:txBody>
      </p:sp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1CCCA2CB-2A8B-46F5-98B8-4B12D4C2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52" y="3412034"/>
            <a:ext cx="451306" cy="451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44A610-3D3C-4810-8E2C-FFCD1ED7F668}"/>
              </a:ext>
            </a:extLst>
          </p:cNvPr>
          <p:cNvSpPr txBox="1"/>
          <p:nvPr/>
        </p:nvSpPr>
        <p:spPr>
          <a:xfrm>
            <a:off x="147892" y="5448339"/>
            <a:ext cx="10659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Derk Klatte</a:t>
            </a:r>
          </a:p>
          <a:p>
            <a:r>
              <a:rPr lang="en-US" sz="2000" dirty="0">
                <a:hlinkClick r:id="rId4"/>
              </a:rPr>
              <a:t>d.c.f.Klatte@lumc.nl</a:t>
            </a:r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5" name="Picture 2" descr="LUMC Global (@GlobalLumc) / Twitter">
            <a:extLst>
              <a:ext uri="{FF2B5EF4-FFF2-40B4-BE49-F238E27FC236}">
                <a16:creationId xmlns:a16="http://schemas.microsoft.com/office/drawing/2014/main" id="{C48D16F2-EA93-E5C7-0C69-95234498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0BE21-622F-7736-FA7F-A91C85008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31"/>
          <a:stretch/>
        </p:blipFill>
        <p:spPr>
          <a:xfrm>
            <a:off x="6234387" y="1868557"/>
            <a:ext cx="537662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2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5046BA-D9E5-4405-8E2A-3B348EF1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414337"/>
            <a:ext cx="10734675" cy="3667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7AB51-348F-4BA1-8075-0A81154F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772" y="3976687"/>
            <a:ext cx="3457575" cy="428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0BB024-4D6B-4C4F-A9D6-2137D1BA67AF}"/>
              </a:ext>
            </a:extLst>
          </p:cNvPr>
          <p:cNvSpPr txBox="1"/>
          <p:nvPr/>
        </p:nvSpPr>
        <p:spPr>
          <a:xfrm>
            <a:off x="177800" y="6445419"/>
            <a:ext cx="1272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Klatte DCF et al. J Clin Oncol. 2022 Jun 3:JCO2200194. </a:t>
            </a:r>
            <a:r>
              <a:rPr lang="en-US" sz="1200" dirty="0" err="1"/>
              <a:t>doi</a:t>
            </a:r>
            <a:r>
              <a:rPr lang="en-US" sz="1200" dirty="0"/>
              <a:t>: 10.1200/JCO.22.00194. </a:t>
            </a:r>
            <a:r>
              <a:rPr lang="en-US" sz="1200" dirty="0" err="1"/>
              <a:t>Epub</a:t>
            </a:r>
            <a:r>
              <a:rPr lang="en-US" sz="1200" dirty="0"/>
              <a:t> ahead of print. PMID: 35658523.</a:t>
            </a:r>
          </a:p>
        </p:txBody>
      </p:sp>
    </p:spTree>
    <p:extLst>
      <p:ext uri="{BB962C8B-B14F-4D97-AF65-F5344CB8AC3E}">
        <p14:creationId xmlns:p14="http://schemas.microsoft.com/office/powerpoint/2010/main" val="19535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C7E5-E26C-4924-B6B4-8A362E41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11% stage I at diagnosis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463C0-5808-48FD-92D0-E3407961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1" y="1382174"/>
            <a:ext cx="10665928" cy="5029323"/>
          </a:xfrm>
          <a:prstGeom prst="rect">
            <a:avLst/>
          </a:prstGeom>
        </p:spPr>
      </p:pic>
      <p:pic>
        <p:nvPicPr>
          <p:cNvPr id="5" name="Picture 2" descr="LUMC Global (@GlobalLumc) / Twitter">
            <a:extLst>
              <a:ext uri="{FF2B5EF4-FFF2-40B4-BE49-F238E27FC236}">
                <a16:creationId xmlns:a16="http://schemas.microsoft.com/office/drawing/2014/main" id="{00DA6F2F-CD09-4E08-8BF4-077D8FD5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76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C7E5-E26C-4924-B6B4-8A362E41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2" y="536576"/>
            <a:ext cx="10426698" cy="587375"/>
          </a:xfrm>
        </p:spPr>
        <p:txBody>
          <a:bodyPr/>
          <a:lstStyle/>
          <a:p>
            <a:r>
              <a:rPr lang="en-US" dirty="0"/>
              <a:t>Early detection essential to improve prognosis</a:t>
            </a:r>
            <a:br>
              <a:rPr lang="en-US" sz="2800" dirty="0"/>
            </a:br>
            <a:endParaRPr lang="nl-NL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463C0-5808-48FD-92D0-E3407961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3" y="1505953"/>
            <a:ext cx="7782376" cy="366963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D1126B-B00F-4D99-9062-057B6A45AF44}"/>
              </a:ext>
            </a:extLst>
          </p:cNvPr>
          <p:cNvSpPr>
            <a:spLocks noGrp="1"/>
          </p:cNvSpPr>
          <p:nvPr/>
        </p:nvSpPr>
        <p:spPr>
          <a:xfrm>
            <a:off x="8377533" y="2190410"/>
            <a:ext cx="5194769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5-year survival rate by stage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45AABB5-9262-435E-82DF-96CB7D3C1F6B}"/>
              </a:ext>
            </a:extLst>
          </p:cNvPr>
          <p:cNvSpPr>
            <a:spLocks noGrp="1"/>
          </p:cNvSpPr>
          <p:nvPr/>
        </p:nvSpPr>
        <p:spPr>
          <a:xfrm>
            <a:off x="8377536" y="2865571"/>
            <a:ext cx="5194766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Localized disease			42%</a:t>
            </a:r>
          </a:p>
          <a:p>
            <a:r>
              <a:rPr lang="en-US" dirty="0"/>
              <a:t>Regional disease			14%</a:t>
            </a:r>
          </a:p>
          <a:p>
            <a:r>
              <a:rPr lang="en-US" dirty="0"/>
              <a:t>Metastatic disease			 3%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C6E59A-01AD-4A45-BAD4-42247A23B5DA}"/>
              </a:ext>
            </a:extLst>
          </p:cNvPr>
          <p:cNvSpPr/>
          <p:nvPr/>
        </p:nvSpPr>
        <p:spPr>
          <a:xfrm>
            <a:off x="2260661" y="1505953"/>
            <a:ext cx="6020418" cy="366963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2" descr="LUMC Global (@GlobalLumc) / Twitter">
            <a:extLst>
              <a:ext uri="{FF2B5EF4-FFF2-40B4-BE49-F238E27FC236}">
                <a16:creationId xmlns:a16="http://schemas.microsoft.com/office/drawing/2014/main" id="{8A38CAC9-7C39-46C5-A3CE-F527487D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Screening of general population</a:t>
            </a:r>
            <a:br>
              <a:rPr lang="en-US" dirty="0"/>
            </a:b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FA6981F-D3C6-400A-9206-D409918C7901}"/>
              </a:ext>
            </a:extLst>
          </p:cNvPr>
          <p:cNvSpPr txBox="1">
            <a:spLocks/>
          </p:cNvSpPr>
          <p:nvPr/>
        </p:nvSpPr>
        <p:spPr>
          <a:xfrm>
            <a:off x="743740" y="1506170"/>
            <a:ext cx="9977106" cy="3845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Life-time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risk for PDAC 1.7%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</a:rPr>
              <a:t>Screen 100,000 asymptomatic individuals</a:t>
            </a:r>
          </a:p>
          <a:p>
            <a:pPr lvl="1">
              <a:buClr>
                <a:srgbClr val="ED8428"/>
              </a:buClr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Age-adjusted incidence rate 13 per 100,000 men and women per year*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Screening test with 100% sensitivity and 99% specificity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Detect all 13 PC cases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~1000 false positive results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Not feasible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280EA-B899-4B10-9DF4-AC712C6AC23A}"/>
              </a:ext>
            </a:extLst>
          </p:cNvPr>
          <p:cNvSpPr txBox="1"/>
          <p:nvPr/>
        </p:nvSpPr>
        <p:spPr>
          <a:xfrm>
            <a:off x="743740" y="5890576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j-lt"/>
              </a:rPr>
              <a:t>*Wu W, He X, Yang L, et al. Rising trends in pancreatic cancer incidence and mortality in 2000-2014. Clin Epidemiol. 2018;10:789-797. Published 2018 Jul 9. doi:10.2147/CLEP.S160018</a:t>
            </a:r>
          </a:p>
        </p:txBody>
      </p:sp>
      <p:pic>
        <p:nvPicPr>
          <p:cNvPr id="8" name="Picture 2" descr="LUMC Global (@GlobalLumc) / Twitter">
            <a:extLst>
              <a:ext uri="{FF2B5EF4-FFF2-40B4-BE49-F238E27FC236}">
                <a16:creationId xmlns:a16="http://schemas.microsoft.com/office/drawing/2014/main" id="{2265A04F-B81A-405B-9700-D7125BD6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5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391" y="536576"/>
            <a:ext cx="10488391" cy="587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Screen </a:t>
            </a:r>
            <a:r>
              <a:rPr lang="en-US" u="sng" dirty="0"/>
              <a:t>enriched</a:t>
            </a:r>
            <a:r>
              <a:rPr lang="en-US" dirty="0"/>
              <a:t> population</a:t>
            </a:r>
            <a:br>
              <a:rPr lang="en-US" dirty="0"/>
            </a:br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1503-A272-465C-A2B5-FCB5A000465C}"/>
              </a:ext>
            </a:extLst>
          </p:cNvPr>
          <p:cNvSpPr txBox="1"/>
          <p:nvPr/>
        </p:nvSpPr>
        <p:spPr>
          <a:xfrm>
            <a:off x="743740" y="5890576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j-lt"/>
              </a:rPr>
              <a:t>*Wu W, He X, Yang L, et al. Rising trends in pancreatic cancer incidence and mortality in 2000-2014. Clin Epidemiol. 2018;10:789-797. Published 2018 Jul 9. doi:10.2147/CLEP.S160018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136D0-7FC7-484F-8A2C-C978042F4273}"/>
              </a:ext>
            </a:extLst>
          </p:cNvPr>
          <p:cNvSpPr txBox="1">
            <a:spLocks/>
          </p:cNvSpPr>
          <p:nvPr/>
        </p:nvSpPr>
        <p:spPr>
          <a:xfrm>
            <a:off x="743740" y="1506170"/>
            <a:ext cx="9977106" cy="3845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Life-time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risk </a:t>
            </a:r>
            <a:r>
              <a:rPr 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</a:rPr>
              <a:t>PDAC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3-fold: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5.1% 		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(&gt;5% = “cutoff”)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</a:rPr>
              <a:t>Screen 100,000 asymptomatic individuals</a:t>
            </a:r>
          </a:p>
          <a:p>
            <a:pPr lvl="1">
              <a:buClr>
                <a:srgbClr val="ED8428"/>
              </a:buClr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Age-adjusted incidence rate 39 per 100,000 men and women per year*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Screening test with 100% sensitivity and 99% specificity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Detect all </a:t>
            </a:r>
            <a:r>
              <a:rPr 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</a:rPr>
              <a:t>39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PC cases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~1000 false positive results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Feasible? </a:t>
            </a:r>
          </a:p>
        </p:txBody>
      </p:sp>
      <p:pic>
        <p:nvPicPr>
          <p:cNvPr id="8" name="Picture 2" descr="LUMC Global (@GlobalLumc) / Twitter">
            <a:extLst>
              <a:ext uri="{FF2B5EF4-FFF2-40B4-BE49-F238E27FC236}">
                <a16:creationId xmlns:a16="http://schemas.microsoft.com/office/drawing/2014/main" id="{978C02FE-4171-463B-8B91-8B9D6AD2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4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Surveillance for high-risk individuals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framework for early detection</a:t>
            </a:r>
            <a:endParaRPr lang="en-US" sz="2000" b="0" u="sng" dirty="0">
              <a:solidFill>
                <a:schemeClr val="accent1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2E9ECB8-507A-4006-9799-39ED0672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08" y="1519125"/>
            <a:ext cx="8349861" cy="51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AF635A4-4BBE-4791-822F-9C0BCF1CCBE5}"/>
              </a:ext>
            </a:extLst>
          </p:cNvPr>
          <p:cNvSpPr/>
          <p:nvPr/>
        </p:nvSpPr>
        <p:spPr bwMode="auto">
          <a:xfrm>
            <a:off x="6222765" y="2004053"/>
            <a:ext cx="1464575" cy="80294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68D91-22BB-4857-B65B-FA12096DA07A}"/>
              </a:ext>
            </a:extLst>
          </p:cNvPr>
          <p:cNvSpPr txBox="1"/>
          <p:nvPr/>
        </p:nvSpPr>
        <p:spPr>
          <a:xfrm>
            <a:off x="9618921" y="2206830"/>
            <a:ext cx="2573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Goal: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high-grade precursors or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T1N0M0 PDAC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BFC38-5546-4087-961A-98976209873F}"/>
              </a:ext>
            </a:extLst>
          </p:cNvPr>
          <p:cNvCxnSpPr>
            <a:cxnSpLocks/>
          </p:cNvCxnSpPr>
          <p:nvPr/>
        </p:nvCxnSpPr>
        <p:spPr>
          <a:xfrm flipH="1" flipV="1">
            <a:off x="7814369" y="2445487"/>
            <a:ext cx="1967806" cy="116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LUMC Global (@GlobalLumc) / Twitter">
            <a:extLst>
              <a:ext uri="{FF2B5EF4-FFF2-40B4-BE49-F238E27FC236}">
                <a16:creationId xmlns:a16="http://schemas.microsoft.com/office/drawing/2014/main" id="{411FF4F8-C8E4-42A7-A1E4-F873AFA8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75" y="0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D4B87EB-8824-47D4-809E-15F42B89F466}"/>
              </a:ext>
            </a:extLst>
          </p:cNvPr>
          <p:cNvSpPr txBox="1">
            <a:spLocks/>
          </p:cNvSpPr>
          <p:nvPr/>
        </p:nvSpPr>
        <p:spPr>
          <a:xfrm>
            <a:off x="973392" y="141402"/>
            <a:ext cx="10001526" cy="587375"/>
          </a:xfrm>
          <a:prstGeom prst="rect">
            <a:avLst/>
          </a:prstGeom>
        </p:spPr>
        <p:txBody>
          <a:bodyPr vert="horz" lIns="0" tIns="45724" rIns="0" bIns="45724" rtlCol="0" anchor="t" anchorCtr="0">
            <a:noAutofit/>
          </a:bodyPr>
          <a:lstStyle>
            <a:lvl1pPr algn="l" defTabSz="9144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u="sng" dirty="0">
              <a:solidFill>
                <a:schemeClr val="accent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26734DB-92FC-43FA-9CC5-D9A7C5B836E9}"/>
              </a:ext>
            </a:extLst>
          </p:cNvPr>
          <p:cNvSpPr txBox="1">
            <a:spLocks/>
          </p:cNvSpPr>
          <p:nvPr/>
        </p:nvSpPr>
        <p:spPr>
          <a:xfrm>
            <a:off x="973392" y="141402"/>
            <a:ext cx="10001526" cy="587375"/>
          </a:xfrm>
          <a:prstGeom prst="rect">
            <a:avLst/>
          </a:prstGeom>
        </p:spPr>
        <p:txBody>
          <a:bodyPr vert="horz" lIns="0" tIns="45724" rIns="0" bIns="45724" rtlCol="0" anchor="t" anchorCtr="0">
            <a:noAutofit/>
          </a:bodyPr>
          <a:lstStyle>
            <a:lvl1pPr algn="l" defTabSz="9144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trike="sngStrike" dirty="0"/>
              <a:t>Screening</a:t>
            </a:r>
            <a:endParaRPr lang="en-US" sz="2000" b="0" u="sng" strike="sngStrik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0_MC_White (12-28-2020)">
  <a:themeElements>
    <a:clrScheme name="2020_MC_White">
      <a:dk1>
        <a:srgbClr val="FFFFFF"/>
      </a:dk1>
      <a:lt1>
        <a:srgbClr val="000000"/>
      </a:lt1>
      <a:dk2>
        <a:srgbClr val="D2D2D2"/>
      </a:dk2>
      <a:lt2>
        <a:srgbClr val="0057B8"/>
      </a:lt2>
      <a:accent1>
        <a:srgbClr val="009CDE"/>
      </a:accent1>
      <a:accent2>
        <a:srgbClr val="0057B8"/>
      </a:accent2>
      <a:accent3>
        <a:srgbClr val="00873E"/>
      </a:accent3>
      <a:accent4>
        <a:srgbClr val="8246AF"/>
      </a:accent4>
      <a:accent5>
        <a:srgbClr val="FE5000"/>
      </a:accent5>
      <a:accent6>
        <a:srgbClr val="FFC845"/>
      </a:accent6>
      <a:hlink>
        <a:srgbClr val="009CDE"/>
      </a:hlink>
      <a:folHlink>
        <a:srgbClr val="A8A8A8"/>
      </a:folHlink>
    </a:clrScheme>
    <a:fontScheme name="mc-white-widescre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c-white-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_MC_White.pptx" id="{0F95DE36-126B-4897-BC39-8797C8202A43}" vid="{4531293E-BACC-41DC-AF39-1034CBEA18D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2802</Words>
  <Application>Microsoft Office PowerPoint</Application>
  <PresentationFormat>Widescreen</PresentationFormat>
  <Paragraphs>569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Arial headings</vt:lpstr>
      <vt:lpstr>Arial Narrow</vt:lpstr>
      <vt:lpstr>Atten New</vt:lpstr>
      <vt:lpstr>Calibri</vt:lpstr>
      <vt:lpstr>Calibri Light</vt:lpstr>
      <vt:lpstr>Cambria Math</vt:lpstr>
      <vt:lpstr>Times</vt:lpstr>
      <vt:lpstr>Wingdings</vt:lpstr>
      <vt:lpstr>Wingdings 2</vt:lpstr>
      <vt:lpstr>Office Theme</vt:lpstr>
      <vt:lpstr>2020_MC_White (12-28-2020)</vt:lpstr>
      <vt:lpstr>Surveillance for Pancreatic Ductal Adenocarcinoma in CDKN2A/p16 Mutation Carriers</vt:lpstr>
      <vt:lpstr>Outline </vt:lpstr>
      <vt:lpstr>Growing burden of pancreatic cancer </vt:lpstr>
      <vt:lpstr>Growing burden of pancreatic cancer </vt:lpstr>
      <vt:lpstr>Only 11% stage I at diagnosis</vt:lpstr>
      <vt:lpstr>Early detection essential to improve prognosis </vt:lpstr>
      <vt:lpstr>Screening of general population </vt:lpstr>
      <vt:lpstr>Screen enriched population </vt:lpstr>
      <vt:lpstr>Surveillance for high-risk individuals framework for early detection</vt:lpstr>
      <vt:lpstr>Who, when and how? Summary of the caps consortium guideline</vt:lpstr>
      <vt:lpstr>Who, when and how? Summary of the caps consortium guideline</vt:lpstr>
      <vt:lpstr>Who, when and how? Summary of the caps consortium guideline</vt:lpstr>
      <vt:lpstr>Background</vt:lpstr>
      <vt:lpstr>PowerPoint Presentation</vt:lpstr>
      <vt:lpstr>PowerPoint Presentation</vt:lpstr>
      <vt:lpstr>PowerPoint Presentation</vt:lpstr>
      <vt:lpstr>Methods – surveillance</vt:lpstr>
      <vt:lpstr>Methods – outcomes </vt:lpstr>
      <vt:lpstr>STUDY POPULATION</vt:lpstr>
      <vt:lpstr>36 cases of pdac in 31 individuals</vt:lpstr>
      <vt:lpstr>High lifetime risk of pdac</vt:lpstr>
      <vt:lpstr>Summary of cases</vt:lpstr>
      <vt:lpstr>Summary of cases</vt:lpstr>
      <vt:lpstr>Stage and resectability</vt:lpstr>
      <vt:lpstr>Survival after primary pdac</vt:lpstr>
      <vt:lpstr>Survival after primary pdac</vt:lpstr>
      <vt:lpstr>PowerPoint Presentation</vt:lpstr>
      <vt:lpstr>discussion and feature directions</vt:lpstr>
      <vt:lpstr>Thank you for your attention!</vt:lpstr>
      <vt:lpstr>Are the outcomes in our surveillance program indeed better?</vt:lpstr>
      <vt:lpstr>Methods - study population</vt:lpstr>
      <vt:lpstr>Adjustment for lead time</vt:lpstr>
      <vt:lpstr>Adjustment for lead time</vt:lpstr>
      <vt:lpstr>Patient characteristics</vt:lpstr>
      <vt:lpstr>Patient characteristics</vt:lpstr>
      <vt:lpstr>Tumor and treatment characteristics</vt:lpstr>
      <vt:lpstr>Lower stage and more often resectable</vt:lpstr>
      <vt:lpstr>Lower stage and more often resectable</vt:lpstr>
      <vt:lpstr>Lead-time adjusted survival</vt:lpstr>
      <vt:lpstr>PDAC DIAGNOSED UNDER SURVEILLANCE as compared to pdac outside surveillance</vt:lpstr>
      <vt:lpstr>Thank you for your attention!</vt:lpstr>
      <vt:lpstr>PowerPoint Presentation</vt:lpstr>
    </vt:vector>
  </TitlesOfParts>
  <Company>Mayo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SURVEILLANCE FOR PANCREATIC CANCER IN HIGH-RISK INDIVIDUALS</dc:title>
  <dc:creator>Klatte, Derk C., M.D.</dc:creator>
  <cp:lastModifiedBy>Klatte, D.C.F. (MDLZ)</cp:lastModifiedBy>
  <cp:revision>25</cp:revision>
  <dcterms:created xsi:type="dcterms:W3CDTF">2022-06-14T12:53:45Z</dcterms:created>
  <dcterms:modified xsi:type="dcterms:W3CDTF">2023-01-24T09:04:20Z</dcterms:modified>
</cp:coreProperties>
</file>